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2.xml" ContentType="application/vnd.openxmlformats-officedocument.presentationml.notesSlid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61" r:id="rId3"/>
    <p:sldId id="262" r:id="rId4"/>
    <p:sldId id="258" r:id="rId5"/>
    <p:sldId id="259" r:id="rId6"/>
    <p:sldId id="257" r:id="rId7"/>
    <p:sldId id="260" r:id="rId8"/>
    <p:sldId id="264" r:id="rId9"/>
    <p:sldId id="265" r:id="rId10"/>
    <p:sldId id="267" r:id="rId11"/>
    <p:sldId id="266" r:id="rId12"/>
  </p:sldIdLst>
  <p:sldSz cx="9144000" cy="5715000" type="screen16x1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074" y="-138"/>
      </p:cViewPr>
      <p:guideLst>
        <p:guide orient="horz" pos="180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4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/>
            </a:pPr>
            <a:r>
              <a:rPr lang="en-US" sz="1200" dirty="0" smtClean="0"/>
              <a:t>WEIGHTED AVERAGE</a:t>
            </a:r>
            <a:endParaRPr lang="en-US" sz="1200" dirty="0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2015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cat>
            <c:strRef>
              <c:f>Sheet1!$A$2:$A$6</c:f>
              <c:strCache>
                <c:ptCount val="5"/>
                <c:pt idx="0">
                  <c:v>Overall proportion HIC</c:v>
                </c:pt>
                <c:pt idx="1">
                  <c:v>Extremely poor 
(&lt;1.25$ per day)</c:v>
                </c:pt>
                <c:pt idx="2">
                  <c:v>Below 25 years</c:v>
                </c:pt>
                <c:pt idx="3">
                  <c:v>Adopters</c:v>
                </c:pt>
                <c:pt idx="4">
                  <c:v>No other provider available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93</c:v>
                </c:pt>
                <c:pt idx="1">
                  <c:v>31</c:v>
                </c:pt>
                <c:pt idx="2">
                  <c:v>7</c:v>
                </c:pt>
                <c:pt idx="3">
                  <c:v>71</c:v>
                </c:pt>
                <c:pt idx="4">
                  <c:v>66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2016</c:v>
                </c:pt>
              </c:strCache>
            </c:strRef>
          </c:tx>
          <c:spPr>
            <a:solidFill>
              <a:schemeClr val="tx1">
                <a:lumMod val="60000"/>
                <a:lumOff val="40000"/>
              </a:schemeClr>
            </a:solidFill>
          </c:spPr>
          <c:invertIfNegative val="0"/>
          <c:cat>
            <c:strRef>
              <c:f>Sheet1!$A$2:$A$6</c:f>
              <c:strCache>
                <c:ptCount val="5"/>
                <c:pt idx="0">
                  <c:v>Overall proportion HIC</c:v>
                </c:pt>
                <c:pt idx="1">
                  <c:v>Extremely poor 
(&lt;1.25$ per day)</c:v>
                </c:pt>
                <c:pt idx="2">
                  <c:v>Below 25 years</c:v>
                </c:pt>
                <c:pt idx="3">
                  <c:v>Adopters</c:v>
                </c:pt>
                <c:pt idx="4">
                  <c:v>No other provider available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94</c:v>
                </c:pt>
                <c:pt idx="1">
                  <c:v>23</c:v>
                </c:pt>
                <c:pt idx="2">
                  <c:v>11</c:v>
                </c:pt>
                <c:pt idx="3">
                  <c:v>82</c:v>
                </c:pt>
                <c:pt idx="4">
                  <c:v>72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33792768"/>
        <c:axId val="33794304"/>
      </c:barChart>
      <c:catAx>
        <c:axId val="33792768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1000"/>
            </a:pPr>
            <a:endParaRPr lang="en-US"/>
          </a:p>
        </c:txPr>
        <c:crossAx val="33794304"/>
        <c:crosses val="autoZero"/>
        <c:auto val="1"/>
        <c:lblAlgn val="ctr"/>
        <c:lblOffset val="100"/>
        <c:noMultiLvlLbl val="0"/>
      </c:catAx>
      <c:valAx>
        <c:axId val="33794304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33792768"/>
        <c:crosses val="autoZero"/>
        <c:crossBetween val="between"/>
      </c:valAx>
    </c:plotArea>
    <c:plotVisOnly val="1"/>
    <c:dispBlanksAs val="gap"/>
    <c:showDLblsOverMax val="0"/>
  </c:chart>
  <c:spPr>
    <a:ln>
      <a:solidFill>
        <a:schemeClr val="bg2">
          <a:lumMod val="20000"/>
          <a:lumOff val="80000"/>
        </a:schemeClr>
      </a:solidFill>
    </a:ln>
  </c:spPr>
  <c:txPr>
    <a:bodyPr/>
    <a:lstStyle/>
    <a:p>
      <a:pPr>
        <a:defRPr sz="1200"/>
      </a:pPr>
      <a:endParaRPr lang="en-US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Rajasthan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129911164950535"/>
          <c:y val="0.17301454505686792"/>
          <c:w val="0.77401827175449223"/>
          <c:h val="0.82698545494313214"/>
        </c:manualLayout>
      </c:layout>
      <c:doughnutChart>
        <c:varyColors val="1"/>
        <c:ser>
          <c:idx val="0"/>
          <c:order val="0"/>
          <c:dLbls>
            <c:dLbl>
              <c:idx val="1"/>
              <c:delete val="1"/>
            </c:dLbl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Sheet1!$A$2:$A$3</c:f>
              <c:strCache>
                <c:ptCount val="1"/>
                <c:pt idx="0">
                  <c:v>Switched to LAPM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15</c:v>
                </c:pt>
                <c:pt idx="1">
                  <c:v>85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</c:plotArea>
    <c:plotVisOnly val="1"/>
    <c:dispBlanksAs val="gap"/>
    <c:showDLblsOverMax val="0"/>
  </c:chart>
  <c:txPr>
    <a:bodyPr/>
    <a:lstStyle/>
    <a:p>
      <a:pPr>
        <a:defRPr sz="1200"/>
      </a:pPr>
      <a:endParaRPr lang="en-US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Adopters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2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Sheet1!$A$2:$A$4</c:f>
              <c:strCache>
                <c:ptCount val="3"/>
                <c:pt idx="0">
                  <c:v>Uttar Pradesh</c:v>
                </c:pt>
                <c:pt idx="1">
                  <c:v>Bihar </c:v>
                </c:pt>
                <c:pt idx="2">
                  <c:v>Rajasthan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80.2</c:v>
                </c:pt>
                <c:pt idx="1">
                  <c:v>82.9</c:v>
                </c:pt>
                <c:pt idx="2">
                  <c:v>84.6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Continuers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2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Sheet1!$A$2:$A$4</c:f>
              <c:strCache>
                <c:ptCount val="3"/>
                <c:pt idx="0">
                  <c:v>Uttar Pradesh</c:v>
                </c:pt>
                <c:pt idx="1">
                  <c:v>Bihar </c:v>
                </c:pt>
                <c:pt idx="2">
                  <c:v>Rajasthan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1.6</c:v>
                </c:pt>
                <c:pt idx="1">
                  <c:v>1.5</c:v>
                </c:pt>
                <c:pt idx="2">
                  <c:v>1.7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Provider changer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4.5893719806763288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5.5555555555555643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5.0724637681159424E-2"/>
                  <c:y val="-4.629629629629629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Sheet1!$A$2:$A$4</c:f>
              <c:strCache>
                <c:ptCount val="3"/>
                <c:pt idx="0">
                  <c:v>Uttar Pradesh</c:v>
                </c:pt>
                <c:pt idx="1">
                  <c:v>Bihar </c:v>
                </c:pt>
                <c:pt idx="2">
                  <c:v>Rajasthan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18.2</c:v>
                </c:pt>
                <c:pt idx="1">
                  <c:v>15.6</c:v>
                </c:pt>
                <c:pt idx="2">
                  <c:v>13.7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100"/>
        <c:axId val="32491008"/>
        <c:axId val="32492544"/>
      </c:barChart>
      <c:catAx>
        <c:axId val="32491008"/>
        <c:scaling>
          <c:orientation val="minMax"/>
        </c:scaling>
        <c:delete val="0"/>
        <c:axPos val="l"/>
        <c:majorTickMark val="none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32492544"/>
        <c:crosses val="autoZero"/>
        <c:auto val="1"/>
        <c:lblAlgn val="ctr"/>
        <c:lblOffset val="100"/>
        <c:noMultiLvlLbl val="0"/>
      </c:catAx>
      <c:valAx>
        <c:axId val="32492544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32491008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5.9433962264150937E-2"/>
          <c:y val="4.5454545454545456E-2"/>
          <c:w val="0.9"/>
          <c:h val="0.12923588275881054"/>
        </c:manualLayout>
      </c:layout>
      <c:overlay val="0"/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Overall Satisfaction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Uttar Pradesh</c:v>
                </c:pt>
                <c:pt idx="1">
                  <c:v>Bihar</c:v>
                </c:pt>
                <c:pt idx="2">
                  <c:v>Rajasthan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97.6</c:v>
                </c:pt>
                <c:pt idx="1">
                  <c:v>97.6</c:v>
                </c:pt>
                <c:pt idx="2">
                  <c:v>97.4</c:v>
                </c:pt>
              </c:numCache>
            </c:numRef>
          </c:val>
        </c:ser>
        <c:ser>
          <c:idx val="1"/>
          <c:order val="1"/>
          <c:tx>
            <c:strRef>
              <c:f>Sheet1!$D$1</c:f>
              <c:strCache>
                <c:ptCount val="1"/>
                <c:pt idx="0">
                  <c:v>Recommend MSI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Uttar Pradesh</c:v>
                </c:pt>
                <c:pt idx="1">
                  <c:v>Bihar</c:v>
                </c:pt>
                <c:pt idx="2">
                  <c:v>Rajasthan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75.5</c:v>
                </c:pt>
                <c:pt idx="1">
                  <c:v>70.099999999999994</c:v>
                </c:pt>
                <c:pt idx="2">
                  <c:v>65.400000000000006</c:v>
                </c:pt>
              </c:numCache>
            </c:numRef>
          </c:val>
        </c:ser>
        <c:ser>
          <c:idx val="2"/>
          <c:order val="2"/>
          <c:tx>
            <c:strRef>
              <c:f>Sheet1!$C$1</c:f>
              <c:strCache>
                <c:ptCount val="1"/>
                <c:pt idx="0">
                  <c:v>Experience better than usual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Uttar Pradesh</c:v>
                </c:pt>
                <c:pt idx="1">
                  <c:v>Bihar</c:v>
                </c:pt>
                <c:pt idx="2">
                  <c:v>Rajasthan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60.4</c:v>
                </c:pt>
                <c:pt idx="1">
                  <c:v>74.900000000000006</c:v>
                </c:pt>
                <c:pt idx="2">
                  <c:v>56.4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36829056"/>
        <c:axId val="36830592"/>
      </c:barChart>
      <c:catAx>
        <c:axId val="36829056"/>
        <c:scaling>
          <c:orientation val="minMax"/>
        </c:scaling>
        <c:delete val="0"/>
        <c:axPos val="b"/>
        <c:majorTickMark val="none"/>
        <c:minorTickMark val="none"/>
        <c:tickLblPos val="nextTo"/>
        <c:crossAx val="36830592"/>
        <c:crosses val="autoZero"/>
        <c:auto val="1"/>
        <c:lblAlgn val="ctr"/>
        <c:lblOffset val="100"/>
        <c:noMultiLvlLbl val="0"/>
      </c:catAx>
      <c:valAx>
        <c:axId val="3683059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36829056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sz="9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200"/>
      </a:pPr>
      <a:endParaRPr lang="en-US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Access to Cell phone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Uttar Pradesh</c:v>
                </c:pt>
                <c:pt idx="1">
                  <c:v>Bihar</c:v>
                </c:pt>
                <c:pt idx="2">
                  <c:v>Rajasthan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95.3</c:v>
                </c:pt>
                <c:pt idx="1">
                  <c:v>97.9</c:v>
                </c:pt>
                <c:pt idx="2">
                  <c:v>95.7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Own a cellphone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Uttar Pradesh</c:v>
                </c:pt>
                <c:pt idx="1">
                  <c:v>Bihar</c:v>
                </c:pt>
                <c:pt idx="2">
                  <c:v>Rajasthan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43.5</c:v>
                </c:pt>
                <c:pt idx="1">
                  <c:v>44.3</c:v>
                </c:pt>
                <c:pt idx="2">
                  <c:v>37.1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own a smartphone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Uttar Pradesh</c:v>
                </c:pt>
                <c:pt idx="1">
                  <c:v>Bihar</c:v>
                </c:pt>
                <c:pt idx="2">
                  <c:v>Rajasthan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6.4</c:v>
                </c:pt>
                <c:pt idx="1">
                  <c:v>9.6999999999999993</c:v>
                </c:pt>
                <c:pt idx="2">
                  <c:v>6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39112064"/>
        <c:axId val="39122048"/>
      </c:barChart>
      <c:catAx>
        <c:axId val="39112064"/>
        <c:scaling>
          <c:orientation val="minMax"/>
        </c:scaling>
        <c:delete val="0"/>
        <c:axPos val="l"/>
        <c:majorTickMark val="none"/>
        <c:minorTickMark val="none"/>
        <c:tickLblPos val="nextTo"/>
        <c:crossAx val="39122048"/>
        <c:crosses val="autoZero"/>
        <c:auto val="1"/>
        <c:lblAlgn val="ctr"/>
        <c:lblOffset val="100"/>
        <c:noMultiLvlLbl val="0"/>
      </c:catAx>
      <c:valAx>
        <c:axId val="3912204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39112064"/>
        <c:crosses val="autoZero"/>
        <c:crossBetween val="between"/>
      </c:valAx>
    </c:plotArea>
    <c:legend>
      <c:legendPos val="b"/>
      <c:overlay val="0"/>
      <c:txPr>
        <a:bodyPr/>
        <a:lstStyle/>
        <a:p>
          <a:pPr>
            <a:defRPr sz="9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200"/>
      </a:pPr>
      <a:endParaRPr lang="en-US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2016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cat>
            <c:strRef>
              <c:f>Sheet1!$A$2:$A$6</c:f>
              <c:strCache>
                <c:ptCount val="5"/>
                <c:pt idx="0">
                  <c:v>Overall proportion HIC</c:v>
                </c:pt>
                <c:pt idx="1">
                  <c:v>Extremely poor (&lt;1.25$ per day)</c:v>
                </c:pt>
                <c:pt idx="2">
                  <c:v>Below 25 years</c:v>
                </c:pt>
                <c:pt idx="3">
                  <c:v>Adopters</c:v>
                </c:pt>
                <c:pt idx="4">
                  <c:v>No other provider available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93</c:v>
                </c:pt>
                <c:pt idx="1">
                  <c:v>15.7</c:v>
                </c:pt>
                <c:pt idx="2">
                  <c:v>18.600000000000001</c:v>
                </c:pt>
                <c:pt idx="3">
                  <c:v>78.599999999999994</c:v>
                </c:pt>
                <c:pt idx="4">
                  <c:v>68.900000000000006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41830272"/>
        <c:axId val="41831808"/>
      </c:barChart>
      <c:catAx>
        <c:axId val="41830272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1000"/>
            </a:pPr>
            <a:endParaRPr lang="en-US"/>
          </a:p>
        </c:txPr>
        <c:crossAx val="41831808"/>
        <c:crosses val="autoZero"/>
        <c:auto val="1"/>
        <c:lblAlgn val="ctr"/>
        <c:lblOffset val="100"/>
        <c:noMultiLvlLbl val="0"/>
      </c:catAx>
      <c:valAx>
        <c:axId val="4183180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41830272"/>
        <c:crosses val="autoZero"/>
        <c:crossBetween val="between"/>
      </c:valAx>
    </c:plotArea>
    <c:plotVisOnly val="1"/>
    <c:dispBlanksAs val="gap"/>
    <c:showDLblsOverMax val="0"/>
  </c:chart>
  <c:spPr>
    <a:ln>
      <a:solidFill>
        <a:schemeClr val="bg2">
          <a:lumMod val="20000"/>
          <a:lumOff val="80000"/>
        </a:schemeClr>
      </a:solidFill>
    </a:ln>
  </c:spPr>
  <c:txPr>
    <a:bodyPr/>
    <a:lstStyle/>
    <a:p>
      <a:pPr>
        <a:defRPr sz="12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/>
            </a:pPr>
            <a:r>
              <a:rPr lang="en-US" sz="1200" dirty="0" smtClean="0"/>
              <a:t>CLINIC</a:t>
            </a:r>
            <a:endParaRPr lang="en-US" sz="1200" dirty="0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2015</c:v>
                </c:pt>
              </c:strCache>
            </c:strRef>
          </c:tx>
          <c:spPr>
            <a:solidFill>
              <a:srgbClr val="C00000"/>
            </a:solidFill>
            <a:ln>
              <a:solidFill>
                <a:schemeClr val="bg2">
                  <a:lumMod val="20000"/>
                  <a:lumOff val="80000"/>
                </a:schemeClr>
              </a:solidFill>
            </a:ln>
          </c:spPr>
          <c:invertIfNegative val="0"/>
          <c:cat>
            <c:strRef>
              <c:f>Sheet1!$A$2:$A$6</c:f>
              <c:strCache>
                <c:ptCount val="5"/>
                <c:pt idx="0">
                  <c:v>Overall proportion HIC</c:v>
                </c:pt>
                <c:pt idx="1">
                  <c:v>Extremely poor (&lt;1.25$ per day)</c:v>
                </c:pt>
                <c:pt idx="2">
                  <c:v>Below 25 years</c:v>
                </c:pt>
                <c:pt idx="3">
                  <c:v>Adopters</c:v>
                </c:pt>
                <c:pt idx="4">
                  <c:v>No other provider available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90</c:v>
                </c:pt>
                <c:pt idx="1">
                  <c:v>35</c:v>
                </c:pt>
                <c:pt idx="2">
                  <c:v>9</c:v>
                </c:pt>
                <c:pt idx="3">
                  <c:v>68</c:v>
                </c:pt>
                <c:pt idx="4">
                  <c:v>59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2016</c:v>
                </c:pt>
              </c:strCache>
            </c:strRef>
          </c:tx>
          <c:spPr>
            <a:solidFill>
              <a:schemeClr val="tx1">
                <a:lumMod val="60000"/>
                <a:lumOff val="40000"/>
              </a:schemeClr>
            </a:solidFill>
          </c:spPr>
          <c:invertIfNegative val="0"/>
          <c:cat>
            <c:strRef>
              <c:f>Sheet1!$A$2:$A$6</c:f>
              <c:strCache>
                <c:ptCount val="5"/>
                <c:pt idx="0">
                  <c:v>Overall proportion HIC</c:v>
                </c:pt>
                <c:pt idx="1">
                  <c:v>Extremely poor (&lt;1.25$ per day)</c:v>
                </c:pt>
                <c:pt idx="2">
                  <c:v>Below 25 years</c:v>
                </c:pt>
                <c:pt idx="3">
                  <c:v>Adopters</c:v>
                </c:pt>
                <c:pt idx="4">
                  <c:v>No other provider available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92</c:v>
                </c:pt>
                <c:pt idx="1">
                  <c:v>13</c:v>
                </c:pt>
                <c:pt idx="2">
                  <c:v>13</c:v>
                </c:pt>
                <c:pt idx="3">
                  <c:v>83</c:v>
                </c:pt>
                <c:pt idx="4">
                  <c:v>67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33894400"/>
        <c:axId val="33895936"/>
      </c:barChart>
      <c:catAx>
        <c:axId val="33894400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1000"/>
            </a:pPr>
            <a:endParaRPr lang="en-US"/>
          </a:p>
        </c:txPr>
        <c:crossAx val="33895936"/>
        <c:crosses val="autoZero"/>
        <c:auto val="1"/>
        <c:lblAlgn val="ctr"/>
        <c:lblOffset val="100"/>
        <c:noMultiLvlLbl val="0"/>
      </c:catAx>
      <c:valAx>
        <c:axId val="3389593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33894400"/>
        <c:crosses val="autoZero"/>
        <c:crossBetween val="between"/>
      </c:valAx>
    </c:plotArea>
    <c:plotVisOnly val="1"/>
    <c:dispBlanksAs val="gap"/>
    <c:showDLblsOverMax val="0"/>
  </c:chart>
  <c:spPr>
    <a:ln>
      <a:solidFill>
        <a:schemeClr val="bg2">
          <a:lumMod val="20000"/>
          <a:lumOff val="80000"/>
        </a:schemeClr>
      </a:solidFill>
    </a:ln>
  </c:spPr>
  <c:txPr>
    <a:bodyPr/>
    <a:lstStyle/>
    <a:p>
      <a:pPr>
        <a:defRPr sz="12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/>
            </a:pPr>
            <a:r>
              <a:rPr lang="en-US" sz="1200" dirty="0" smtClean="0"/>
              <a:t>OUTREACH</a:t>
            </a:r>
            <a:endParaRPr lang="en-US" sz="1200" dirty="0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2015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cat>
            <c:strRef>
              <c:f>Sheet1!$A$2:$A$6</c:f>
              <c:strCache>
                <c:ptCount val="5"/>
                <c:pt idx="0">
                  <c:v>Overall proportion HIC</c:v>
                </c:pt>
                <c:pt idx="1">
                  <c:v>Extremely poor (&lt;1.25$ per day)</c:v>
                </c:pt>
                <c:pt idx="2">
                  <c:v>Below 25 years</c:v>
                </c:pt>
                <c:pt idx="3">
                  <c:v>Adopters</c:v>
                </c:pt>
                <c:pt idx="4">
                  <c:v>No other provider available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93</c:v>
                </c:pt>
                <c:pt idx="1">
                  <c:v>42</c:v>
                </c:pt>
                <c:pt idx="2">
                  <c:v>7</c:v>
                </c:pt>
                <c:pt idx="3">
                  <c:v>72</c:v>
                </c:pt>
                <c:pt idx="4">
                  <c:v>59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2016</c:v>
                </c:pt>
              </c:strCache>
            </c:strRef>
          </c:tx>
          <c:spPr>
            <a:solidFill>
              <a:schemeClr val="tx1">
                <a:lumMod val="60000"/>
                <a:lumOff val="40000"/>
              </a:schemeClr>
            </a:solidFill>
          </c:spPr>
          <c:invertIfNegative val="0"/>
          <c:cat>
            <c:strRef>
              <c:f>Sheet1!$A$2:$A$6</c:f>
              <c:strCache>
                <c:ptCount val="5"/>
                <c:pt idx="0">
                  <c:v>Overall proportion HIC</c:v>
                </c:pt>
                <c:pt idx="1">
                  <c:v>Extremely poor (&lt;1.25$ per day)</c:v>
                </c:pt>
                <c:pt idx="2">
                  <c:v>Below 25 years</c:v>
                </c:pt>
                <c:pt idx="3">
                  <c:v>Adopters</c:v>
                </c:pt>
                <c:pt idx="4">
                  <c:v>No other provider available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94</c:v>
                </c:pt>
                <c:pt idx="1">
                  <c:v>24</c:v>
                </c:pt>
                <c:pt idx="2">
                  <c:v>10</c:v>
                </c:pt>
                <c:pt idx="3">
                  <c:v>82</c:v>
                </c:pt>
                <c:pt idx="4">
                  <c:v>72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36326400"/>
        <c:axId val="36340480"/>
      </c:barChart>
      <c:catAx>
        <c:axId val="36326400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1000"/>
            </a:pPr>
            <a:endParaRPr lang="en-US"/>
          </a:p>
        </c:txPr>
        <c:crossAx val="36340480"/>
        <c:crosses val="autoZero"/>
        <c:auto val="1"/>
        <c:lblAlgn val="ctr"/>
        <c:lblOffset val="100"/>
        <c:noMultiLvlLbl val="0"/>
      </c:catAx>
      <c:valAx>
        <c:axId val="3634048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36326400"/>
        <c:crosses val="autoZero"/>
        <c:crossBetween val="between"/>
      </c:valAx>
    </c:plotArea>
    <c:plotVisOnly val="1"/>
    <c:dispBlanksAs val="gap"/>
    <c:showDLblsOverMax val="0"/>
  </c:chart>
  <c:spPr>
    <a:ln>
      <a:solidFill>
        <a:schemeClr val="bg2">
          <a:lumMod val="20000"/>
          <a:lumOff val="80000"/>
        </a:schemeClr>
      </a:solidFill>
    </a:ln>
  </c:spPr>
  <c:txPr>
    <a:bodyPr/>
    <a:lstStyle/>
    <a:p>
      <a:pPr>
        <a:defRPr sz="12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4549891392886233"/>
          <c:y val="8.3892567678574712E-2"/>
          <c:w val="0.73496086852779763"/>
          <c:h val="0.83971860681623189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 20-24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Uttar Pradesh</c:v>
                </c:pt>
                <c:pt idx="1">
                  <c:v>Bihar</c:v>
                </c:pt>
                <c:pt idx="2">
                  <c:v>Rajasthan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4.2</c:v>
                </c:pt>
                <c:pt idx="1">
                  <c:v>12.3</c:v>
                </c:pt>
                <c:pt idx="2">
                  <c:v>9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25-29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Uttar Pradesh</c:v>
                </c:pt>
                <c:pt idx="1">
                  <c:v>Bihar</c:v>
                </c:pt>
                <c:pt idx="2">
                  <c:v>Rajasthan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31.9</c:v>
                </c:pt>
                <c:pt idx="1">
                  <c:v>59.5</c:v>
                </c:pt>
                <c:pt idx="2">
                  <c:v>75.2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30+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Uttar Pradesh</c:v>
                </c:pt>
                <c:pt idx="1">
                  <c:v>Bihar</c:v>
                </c:pt>
                <c:pt idx="2">
                  <c:v>Rajasthan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63.9</c:v>
                </c:pt>
                <c:pt idx="1">
                  <c:v>28.2</c:v>
                </c:pt>
                <c:pt idx="2">
                  <c:v>15.8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95"/>
        <c:overlap val="100"/>
        <c:axId val="36636544"/>
        <c:axId val="36638080"/>
      </c:barChart>
      <c:catAx>
        <c:axId val="36636544"/>
        <c:scaling>
          <c:orientation val="minMax"/>
        </c:scaling>
        <c:delete val="0"/>
        <c:axPos val="l"/>
        <c:majorTickMark val="none"/>
        <c:minorTickMark val="none"/>
        <c:tickLblPos val="nextTo"/>
        <c:crossAx val="36638080"/>
        <c:crosses val="autoZero"/>
        <c:auto val="1"/>
        <c:lblAlgn val="ctr"/>
        <c:lblOffset val="100"/>
        <c:noMultiLvlLbl val="0"/>
      </c:catAx>
      <c:valAx>
        <c:axId val="3663808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36636544"/>
        <c:crosses val="autoZero"/>
        <c:crossBetween val="between"/>
      </c:valAx>
      <c:spPr>
        <a:noFill/>
      </c:spPr>
    </c:plotArea>
    <c:legend>
      <c:legendPos val="r"/>
      <c:layout/>
      <c:overlay val="0"/>
      <c:spPr>
        <a:noFill/>
      </c:sp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200"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layout/>
      <c:overlay val="0"/>
      <c:spPr>
        <a:noFill/>
      </c:spPr>
      <c:txPr>
        <a:bodyPr/>
        <a:lstStyle/>
        <a:p>
          <a:pPr>
            <a:defRPr sz="1200"/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Under $1.25 per day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Uttar Pradesh</c:v>
                </c:pt>
                <c:pt idx="1">
                  <c:v>Bihar</c:v>
                </c:pt>
                <c:pt idx="2">
                  <c:v>Rajasthan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29.3</c:v>
                </c:pt>
                <c:pt idx="1">
                  <c:v>25.1</c:v>
                </c:pt>
                <c:pt idx="2">
                  <c:v>20.2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36720640"/>
        <c:axId val="36722176"/>
      </c:barChart>
      <c:catAx>
        <c:axId val="36720640"/>
        <c:scaling>
          <c:orientation val="minMax"/>
        </c:scaling>
        <c:delete val="0"/>
        <c:axPos val="b"/>
        <c:majorTickMark val="none"/>
        <c:minorTickMark val="none"/>
        <c:tickLblPos val="nextTo"/>
        <c:crossAx val="36722176"/>
        <c:crosses val="autoZero"/>
        <c:auto val="1"/>
        <c:lblAlgn val="ctr"/>
        <c:lblOffset val="100"/>
        <c:noMultiLvlLbl val="0"/>
      </c:catAx>
      <c:valAx>
        <c:axId val="3672217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36720640"/>
        <c:crosses val="autoZero"/>
        <c:crossBetween val="between"/>
      </c:valAx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200"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autoTitleDeleted val="1"/>
    <c:plotArea>
      <c:layout>
        <c:manualLayout>
          <c:layoutTarget val="inner"/>
          <c:xMode val="edge"/>
          <c:yMode val="edge"/>
          <c:x val="3.2163742690058478E-2"/>
          <c:y val="4.2563466652458012E-2"/>
          <c:w val="0.93567251461988299"/>
          <c:h val="0.7576501474954831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no education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Uttar Pradesh</c:v>
                </c:pt>
                <c:pt idx="1">
                  <c:v>Bihar</c:v>
                </c:pt>
                <c:pt idx="2">
                  <c:v>Rajasthan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75.2</c:v>
                </c:pt>
                <c:pt idx="1">
                  <c:v>55.7</c:v>
                </c:pt>
                <c:pt idx="2">
                  <c:v>58.5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primary edu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Uttar Pradesh</c:v>
                </c:pt>
                <c:pt idx="1">
                  <c:v>Bihar</c:v>
                </c:pt>
                <c:pt idx="2">
                  <c:v>Rajasthan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15</c:v>
                </c:pt>
                <c:pt idx="1">
                  <c:v>27.2</c:v>
                </c:pt>
                <c:pt idx="2">
                  <c:v>29.9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secondary edu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Uttar Pradesh</c:v>
                </c:pt>
                <c:pt idx="1">
                  <c:v>Bihar</c:v>
                </c:pt>
                <c:pt idx="2">
                  <c:v>Rajasthan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9.8000000000000007</c:v>
                </c:pt>
                <c:pt idx="1">
                  <c:v>17.100000000000001</c:v>
                </c:pt>
                <c:pt idx="2">
                  <c:v>11.5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95"/>
        <c:overlap val="100"/>
        <c:axId val="36503936"/>
        <c:axId val="36505472"/>
      </c:barChart>
      <c:catAx>
        <c:axId val="36503936"/>
        <c:scaling>
          <c:orientation val="minMax"/>
        </c:scaling>
        <c:delete val="0"/>
        <c:axPos val="b"/>
        <c:majorTickMark val="none"/>
        <c:minorTickMark val="none"/>
        <c:tickLblPos val="nextTo"/>
        <c:crossAx val="36505472"/>
        <c:crosses val="autoZero"/>
        <c:auto val="1"/>
        <c:lblAlgn val="ctr"/>
        <c:lblOffset val="100"/>
        <c:noMultiLvlLbl val="0"/>
      </c:catAx>
      <c:valAx>
        <c:axId val="3650547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36503936"/>
        <c:crosses val="autoZero"/>
        <c:crossBetween val="between"/>
      </c:valAx>
    </c:plotArea>
    <c:legend>
      <c:legendPos val="t"/>
      <c:layout/>
      <c:overlay val="0"/>
      <c:spPr>
        <a:noFill/>
      </c:sp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200"/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0544986474391849"/>
          <c:y val="0.18941183488427582"/>
          <c:w val="0.79455013525608154"/>
          <c:h val="0.7550326095601686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Not employed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Uttar Pradesh</c:v>
                </c:pt>
                <c:pt idx="1">
                  <c:v>Bihar</c:v>
                </c:pt>
                <c:pt idx="2">
                  <c:v>Rajasthan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60.9</c:v>
                </c:pt>
                <c:pt idx="1">
                  <c:v>85.9</c:v>
                </c:pt>
                <c:pt idx="2">
                  <c:v>76.5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Agriculture</c:v>
                </c:pt>
              </c:strCache>
            </c:strRef>
          </c:tx>
          <c:invertIfNegative val="0"/>
          <c:dLbls>
            <c:dLbl>
              <c:idx val="1"/>
              <c:layout>
                <c:manualLayout>
                  <c:x val="-5.108556832694764E-3"/>
                  <c:y val="-4.040404040404040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Sheet1!$A$2:$A$4</c:f>
              <c:strCache>
                <c:ptCount val="3"/>
                <c:pt idx="0">
                  <c:v>Uttar Pradesh</c:v>
                </c:pt>
                <c:pt idx="1">
                  <c:v>Bihar</c:v>
                </c:pt>
                <c:pt idx="2">
                  <c:v>Rajasthan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20.6</c:v>
                </c:pt>
                <c:pt idx="1">
                  <c:v>2.1</c:v>
                </c:pt>
                <c:pt idx="2">
                  <c:v>21.8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unskilled</c:v>
                </c:pt>
              </c:strCache>
            </c:strRef>
          </c:tx>
          <c:invertIfNegative val="0"/>
          <c:dLbls>
            <c:dLbl>
              <c:idx val="1"/>
              <c:layout>
                <c:manualLayout>
                  <c:x val="7.6628352490420515E-3"/>
                  <c:y val="3.53535353535353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Sheet1!$A$2:$A$4</c:f>
              <c:strCache>
                <c:ptCount val="3"/>
                <c:pt idx="0">
                  <c:v>Uttar Pradesh</c:v>
                </c:pt>
                <c:pt idx="1">
                  <c:v>Bihar</c:v>
                </c:pt>
                <c:pt idx="2">
                  <c:v>Rajasthan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10.3</c:v>
                </c:pt>
                <c:pt idx="1">
                  <c:v>10.199999999999999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skilled &amp;others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4.3422733077905493E-2"/>
                  <c:y val="-1.515151515151505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8314176245210725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3.8314176245210725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Sheet1!$A$2:$A$4</c:f>
              <c:strCache>
                <c:ptCount val="3"/>
                <c:pt idx="0">
                  <c:v>Uttar Pradesh</c:v>
                </c:pt>
                <c:pt idx="1">
                  <c:v>Bihar</c:v>
                </c:pt>
                <c:pt idx="2">
                  <c:v>Rajasthan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8.1999999999999993</c:v>
                </c:pt>
                <c:pt idx="1">
                  <c:v>1.8</c:v>
                </c:pt>
                <c:pt idx="2">
                  <c:v>1.7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95"/>
        <c:overlap val="100"/>
        <c:axId val="36550144"/>
        <c:axId val="36551680"/>
      </c:barChart>
      <c:catAx>
        <c:axId val="36550144"/>
        <c:scaling>
          <c:orientation val="minMax"/>
        </c:scaling>
        <c:delete val="0"/>
        <c:axPos val="l"/>
        <c:majorTickMark val="none"/>
        <c:minorTickMark val="none"/>
        <c:tickLblPos val="nextTo"/>
        <c:crossAx val="36551680"/>
        <c:crosses val="autoZero"/>
        <c:auto val="1"/>
        <c:lblAlgn val="ctr"/>
        <c:lblOffset val="100"/>
        <c:noMultiLvlLbl val="0"/>
      </c:catAx>
      <c:valAx>
        <c:axId val="3655168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36550144"/>
        <c:crosses val="autoZero"/>
        <c:crossBetween val="between"/>
      </c:valAx>
    </c:plotArea>
    <c:legend>
      <c:legendPos val="t"/>
      <c:layout/>
      <c:overlay val="0"/>
      <c:spPr>
        <a:noFill/>
      </c:sp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200"/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Uttar Pradesh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129911164950535"/>
          <c:y val="0.17301454505686792"/>
          <c:w val="0.77401827175449223"/>
          <c:h val="0.82698545494313214"/>
        </c:manualLayout>
      </c:layout>
      <c:doughnutChart>
        <c:varyColors val="1"/>
        <c:ser>
          <c:idx val="0"/>
          <c:order val="0"/>
          <c:tx>
            <c:strRef>
              <c:f>Sheet1!#REF!</c:f>
              <c:strCache>
                <c:ptCount val="1"/>
                <c:pt idx="0">
                  <c:v>#REF!</c:v>
                </c:pt>
              </c:strCache>
            </c:strRef>
          </c:tx>
          <c:dLbls>
            <c:dLbl>
              <c:idx val="1"/>
              <c:delete val="1"/>
            </c:dLbl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Sheet1!$A$2:$A$3</c:f>
              <c:strCache>
                <c:ptCount val="1"/>
                <c:pt idx="0">
                  <c:v>Switched to LAPM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19.5</c:v>
                </c:pt>
                <c:pt idx="1">
                  <c:v>80.5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</c:plotArea>
    <c:plotVisOnly val="1"/>
    <c:dispBlanksAs val="gap"/>
    <c:showDLblsOverMax val="0"/>
  </c:chart>
  <c:txPr>
    <a:bodyPr/>
    <a:lstStyle/>
    <a:p>
      <a:pPr>
        <a:defRPr sz="1200"/>
      </a:pPr>
      <a:endParaRPr lang="en-US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Bihar</a:t>
            </a:r>
            <a:endParaRPr lang="en-US" dirty="0"/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129911164950535"/>
          <c:y val="0.17301454505686792"/>
          <c:w val="0.77401827175449223"/>
          <c:h val="0.82698545494313214"/>
        </c:manualLayout>
      </c:layout>
      <c:doughnutChart>
        <c:varyColors val="1"/>
        <c:ser>
          <c:idx val="0"/>
          <c:order val="0"/>
          <c:dLbls>
            <c:dLbl>
              <c:idx val="1"/>
              <c:delete val="1"/>
            </c:dLbl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Sheet1!$A$2:$A$3</c:f>
              <c:strCache>
                <c:ptCount val="1"/>
                <c:pt idx="0">
                  <c:v>Switched to LAPM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15.9</c:v>
                </c:pt>
                <c:pt idx="1">
                  <c:v>84.1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</c:plotArea>
    <c:plotVisOnly val="1"/>
    <c:dispBlanksAs val="gap"/>
    <c:showDLblsOverMax val="0"/>
  </c:chart>
  <c:txPr>
    <a:bodyPr/>
    <a:lstStyle/>
    <a:p>
      <a:pPr>
        <a:defRPr sz="1200"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E2314A8-CF2E-48AD-8986-66E72835F9BC}" type="doc">
      <dgm:prSet loTypeId="urn:microsoft.com/office/officeart/2005/8/layout/pyramid4" loCatId="relationship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2F6E663E-4264-46AC-90AD-1F3495455724}">
      <dgm:prSet phldrT="[Text]"/>
      <dgm:spPr/>
      <dgm:t>
        <a:bodyPr/>
        <a:lstStyle/>
        <a:p>
          <a:r>
            <a:rPr lang="en-US" dirty="0" smtClean="0"/>
            <a:t>Good Reputation</a:t>
          </a:r>
          <a:endParaRPr lang="en-US" dirty="0"/>
        </a:p>
      </dgm:t>
    </dgm:pt>
    <dgm:pt modelId="{42067298-6B9A-4533-8FAB-5C04A9270C5A}" type="parTrans" cxnId="{51B64BAF-9B35-4D15-8AA5-F25496C5DB48}">
      <dgm:prSet/>
      <dgm:spPr/>
      <dgm:t>
        <a:bodyPr/>
        <a:lstStyle/>
        <a:p>
          <a:endParaRPr lang="en-US"/>
        </a:p>
      </dgm:t>
    </dgm:pt>
    <dgm:pt modelId="{B9A4C2FC-E185-4020-AA08-0BF076AB1E65}" type="sibTrans" cxnId="{51B64BAF-9B35-4D15-8AA5-F25496C5DB48}">
      <dgm:prSet/>
      <dgm:spPr/>
      <dgm:t>
        <a:bodyPr/>
        <a:lstStyle/>
        <a:p>
          <a:endParaRPr lang="en-US"/>
        </a:p>
      </dgm:t>
    </dgm:pt>
    <dgm:pt modelId="{87204555-80A7-4BB9-AB97-5D72EE1CB49F}">
      <dgm:prSet phldrT="[Text]"/>
      <dgm:spPr/>
      <dgm:t>
        <a:bodyPr/>
        <a:lstStyle/>
        <a:p>
          <a:r>
            <a:rPr lang="en-US" dirty="0" smtClean="0"/>
            <a:t>Near By Location</a:t>
          </a:r>
          <a:endParaRPr lang="en-US" dirty="0"/>
        </a:p>
      </dgm:t>
    </dgm:pt>
    <dgm:pt modelId="{BFD186C2-526B-45AE-A819-248E33C45073}" type="parTrans" cxnId="{F124F27B-21A2-43CA-931B-7A7D8F61ED6B}">
      <dgm:prSet/>
      <dgm:spPr/>
      <dgm:t>
        <a:bodyPr/>
        <a:lstStyle/>
        <a:p>
          <a:endParaRPr lang="en-US"/>
        </a:p>
      </dgm:t>
    </dgm:pt>
    <dgm:pt modelId="{6F171F50-8F11-432D-BE36-B53ADD6C7542}" type="sibTrans" cxnId="{F124F27B-21A2-43CA-931B-7A7D8F61ED6B}">
      <dgm:prSet/>
      <dgm:spPr/>
      <dgm:t>
        <a:bodyPr/>
        <a:lstStyle/>
        <a:p>
          <a:endParaRPr lang="en-US"/>
        </a:p>
      </dgm:t>
    </dgm:pt>
    <dgm:pt modelId="{E6BE3D94-DB52-4E16-8A88-2B87994186E9}">
      <dgm:prSet phldrT="[Text]"/>
      <dgm:spPr/>
      <dgm:t>
        <a:bodyPr/>
        <a:lstStyle/>
        <a:p>
          <a:r>
            <a:rPr lang="en-US" dirty="0" smtClean="0"/>
            <a:t>No other provider</a:t>
          </a:r>
          <a:endParaRPr lang="en-US" dirty="0"/>
        </a:p>
      </dgm:t>
    </dgm:pt>
    <dgm:pt modelId="{B7101087-6F25-474E-826B-C9F48F3B63E0}" type="parTrans" cxnId="{B2867B2D-E997-4E16-BCB1-F3E7683328D3}">
      <dgm:prSet/>
      <dgm:spPr/>
      <dgm:t>
        <a:bodyPr/>
        <a:lstStyle/>
        <a:p>
          <a:endParaRPr lang="en-US"/>
        </a:p>
      </dgm:t>
    </dgm:pt>
    <dgm:pt modelId="{6688DF1D-C721-42D1-B9BF-B63E504F4880}" type="sibTrans" cxnId="{B2867B2D-E997-4E16-BCB1-F3E7683328D3}">
      <dgm:prSet/>
      <dgm:spPr/>
      <dgm:t>
        <a:bodyPr/>
        <a:lstStyle/>
        <a:p>
          <a:endParaRPr lang="en-US"/>
        </a:p>
      </dgm:t>
    </dgm:pt>
    <dgm:pt modelId="{2DD264B3-8894-4B99-898C-2CC30BCB7E6B}">
      <dgm:prSet phldrT="[Text]"/>
      <dgm:spPr/>
      <dgm:t>
        <a:bodyPr/>
        <a:lstStyle/>
        <a:p>
          <a:r>
            <a:rPr lang="en-US" dirty="0" smtClean="0"/>
            <a:t>CBDWs as Information Source</a:t>
          </a:r>
          <a:endParaRPr lang="en-US" dirty="0"/>
        </a:p>
      </dgm:t>
    </dgm:pt>
    <dgm:pt modelId="{8327908B-3106-4B63-8D51-8CD8609702F2}" type="parTrans" cxnId="{564EC306-B9DB-4E4C-A92C-B100B8B5CCDD}">
      <dgm:prSet/>
      <dgm:spPr/>
      <dgm:t>
        <a:bodyPr/>
        <a:lstStyle/>
        <a:p>
          <a:endParaRPr lang="en-US"/>
        </a:p>
      </dgm:t>
    </dgm:pt>
    <dgm:pt modelId="{EBF23C40-C957-495B-A21D-9FFD60BC692A}" type="sibTrans" cxnId="{564EC306-B9DB-4E4C-A92C-B100B8B5CCDD}">
      <dgm:prSet/>
      <dgm:spPr/>
      <dgm:t>
        <a:bodyPr/>
        <a:lstStyle/>
        <a:p>
          <a:endParaRPr lang="en-US"/>
        </a:p>
      </dgm:t>
    </dgm:pt>
    <dgm:pt modelId="{7BD0B194-B545-4803-8661-F25EC3449E32}" type="pres">
      <dgm:prSet presAssocID="{BE2314A8-CF2E-48AD-8986-66E72835F9BC}" presName="compositeShape" presStyleCnt="0">
        <dgm:presLayoutVars>
          <dgm:chMax val="9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189ADF8-FDCC-4B0E-B423-D259862F4721}" type="pres">
      <dgm:prSet presAssocID="{BE2314A8-CF2E-48AD-8986-66E72835F9BC}" presName="triangle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7ED5880-065E-4354-A706-8C28A5D08D7C}" type="pres">
      <dgm:prSet presAssocID="{BE2314A8-CF2E-48AD-8986-66E72835F9BC}" presName="triangle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91E3C85-DDE9-4C2E-AAA6-56BD26D133C4}" type="pres">
      <dgm:prSet presAssocID="{BE2314A8-CF2E-48AD-8986-66E72835F9BC}" presName="triangle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B3E938C-EFF4-4159-B395-DD58BC4E3C7F}" type="pres">
      <dgm:prSet presAssocID="{BE2314A8-CF2E-48AD-8986-66E72835F9BC}" presName="triangle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64EC306-B9DB-4E4C-A92C-B100B8B5CCDD}" srcId="{BE2314A8-CF2E-48AD-8986-66E72835F9BC}" destId="{2DD264B3-8894-4B99-898C-2CC30BCB7E6B}" srcOrd="2" destOrd="0" parTransId="{8327908B-3106-4B63-8D51-8CD8609702F2}" sibTransId="{EBF23C40-C957-495B-A21D-9FFD60BC692A}"/>
    <dgm:cxn modelId="{5FDAEFAC-68C8-4AE2-9B50-6398FDC9BC3E}" type="presOf" srcId="{BE2314A8-CF2E-48AD-8986-66E72835F9BC}" destId="{7BD0B194-B545-4803-8661-F25EC3449E32}" srcOrd="0" destOrd="0" presId="urn:microsoft.com/office/officeart/2005/8/layout/pyramid4"/>
    <dgm:cxn modelId="{B555C1F4-917E-4C42-890E-81DC1F22E9EF}" type="presOf" srcId="{E6BE3D94-DB52-4E16-8A88-2B87994186E9}" destId="{0B3E938C-EFF4-4159-B395-DD58BC4E3C7F}" srcOrd="0" destOrd="0" presId="urn:microsoft.com/office/officeart/2005/8/layout/pyramid4"/>
    <dgm:cxn modelId="{851361D0-3DEE-4D87-B07D-4158AEE11C60}" type="presOf" srcId="{2DD264B3-8894-4B99-898C-2CC30BCB7E6B}" destId="{891E3C85-DDE9-4C2E-AAA6-56BD26D133C4}" srcOrd="0" destOrd="0" presId="urn:microsoft.com/office/officeart/2005/8/layout/pyramid4"/>
    <dgm:cxn modelId="{B2867B2D-E997-4E16-BCB1-F3E7683328D3}" srcId="{BE2314A8-CF2E-48AD-8986-66E72835F9BC}" destId="{E6BE3D94-DB52-4E16-8A88-2B87994186E9}" srcOrd="3" destOrd="0" parTransId="{B7101087-6F25-474E-826B-C9F48F3B63E0}" sibTransId="{6688DF1D-C721-42D1-B9BF-B63E504F4880}"/>
    <dgm:cxn modelId="{0776190F-5E2C-4083-A145-D9DAE472B6A3}" type="presOf" srcId="{87204555-80A7-4BB9-AB97-5D72EE1CB49F}" destId="{77ED5880-065E-4354-A706-8C28A5D08D7C}" srcOrd="0" destOrd="0" presId="urn:microsoft.com/office/officeart/2005/8/layout/pyramid4"/>
    <dgm:cxn modelId="{F124F27B-21A2-43CA-931B-7A7D8F61ED6B}" srcId="{BE2314A8-CF2E-48AD-8986-66E72835F9BC}" destId="{87204555-80A7-4BB9-AB97-5D72EE1CB49F}" srcOrd="1" destOrd="0" parTransId="{BFD186C2-526B-45AE-A819-248E33C45073}" sibTransId="{6F171F50-8F11-432D-BE36-B53ADD6C7542}"/>
    <dgm:cxn modelId="{CE041CCE-F502-4958-9318-FC67D3B80C72}" type="presOf" srcId="{2F6E663E-4264-46AC-90AD-1F3495455724}" destId="{4189ADF8-FDCC-4B0E-B423-D259862F4721}" srcOrd="0" destOrd="0" presId="urn:microsoft.com/office/officeart/2005/8/layout/pyramid4"/>
    <dgm:cxn modelId="{51B64BAF-9B35-4D15-8AA5-F25496C5DB48}" srcId="{BE2314A8-CF2E-48AD-8986-66E72835F9BC}" destId="{2F6E663E-4264-46AC-90AD-1F3495455724}" srcOrd="0" destOrd="0" parTransId="{42067298-6B9A-4533-8FAB-5C04A9270C5A}" sibTransId="{B9A4C2FC-E185-4020-AA08-0BF076AB1E65}"/>
    <dgm:cxn modelId="{7C57086E-4EF2-4BC3-B0B5-36B4872AFD4B}" type="presParOf" srcId="{7BD0B194-B545-4803-8661-F25EC3449E32}" destId="{4189ADF8-FDCC-4B0E-B423-D259862F4721}" srcOrd="0" destOrd="0" presId="urn:microsoft.com/office/officeart/2005/8/layout/pyramid4"/>
    <dgm:cxn modelId="{EB246D0A-8DCB-4D09-8A9C-652D95204904}" type="presParOf" srcId="{7BD0B194-B545-4803-8661-F25EC3449E32}" destId="{77ED5880-065E-4354-A706-8C28A5D08D7C}" srcOrd="1" destOrd="0" presId="urn:microsoft.com/office/officeart/2005/8/layout/pyramid4"/>
    <dgm:cxn modelId="{A306B716-18A4-4EAD-B488-5D2A99B27806}" type="presParOf" srcId="{7BD0B194-B545-4803-8661-F25EC3449E32}" destId="{891E3C85-DDE9-4C2E-AAA6-56BD26D133C4}" srcOrd="2" destOrd="0" presId="urn:microsoft.com/office/officeart/2005/8/layout/pyramid4"/>
    <dgm:cxn modelId="{608CADBC-F463-4B31-8AE0-350B70F535AD}" type="presParOf" srcId="{7BD0B194-B545-4803-8661-F25EC3449E32}" destId="{0B3E938C-EFF4-4159-B395-DD58BC4E3C7F}" srcOrd="3" destOrd="0" presId="urn:microsoft.com/office/officeart/2005/8/layout/pyramid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4">
  <dgm:title val=""/>
  <dgm:desc val=""/>
  <dgm:catLst>
    <dgm:cat type="pyramid" pri="4000"/>
    <dgm:cat type="relationship" pri="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varLst>
      <dgm:chMax val="9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4">
        <dgm:choose name="Name2">
          <dgm:if name="Name3" axis="ch" ptType="node" func="cnt" op="equ" val="1">
            <dgm:constrLst>
              <dgm:constr type="primFontSz" for="ch" ptType="node" op="equ" val="65"/>
              <dgm:constr type="t" for="ch" forName="triangle1"/>
              <dgm:constr type="l" for="ch" forName="triangle1"/>
              <dgm:constr type="h" for="ch" forName="triangle1" refType="h"/>
              <dgm:constr type="w" for="ch" forName="triangle1" refType="h"/>
            </dgm:constrLst>
          </dgm:if>
          <dgm:else name="Name4">
            <dgm:constrLst>
              <dgm:constr type="primFontSz" for="ch" ptType="node" op="equ" val="65"/>
              <dgm:constr type="t" for="ch" forName="triangle1"/>
              <dgm:constr type="l" for="ch" forName="triangle1" refType="h" fact="0.25"/>
              <dgm:constr type="h" for="ch" forName="triangle1" refType="h" fact="0.5"/>
              <dgm:constr type="w" for="ch" forName="triangle1" refType="h" fact="0.5"/>
              <dgm:constr type="t" for="ch" forName="triangle2" refType="h" fact="0.5"/>
              <dgm:constr type="l" for="ch" forName="triangle2"/>
              <dgm:constr type="h" for="ch" forName="triangle2" refType="h" fact="0.5"/>
              <dgm:constr type="w" for="ch" forName="triangle2" refType="h" fact="0.5"/>
              <dgm:constr type="t" for="ch" forName="triangle3" refType="h" fact="0.5"/>
              <dgm:constr type="l" for="ch" forName="triangle3" refType="h" fact="0.25"/>
              <dgm:constr type="h" for="ch" forName="triangle3" refType="h" fact="0.5"/>
              <dgm:constr type="w" for="ch" forName="triangle3" refType="h" fact="0.5"/>
              <dgm:constr type="t" for="ch" forName="triangle4" refType="h" fact="0.5"/>
              <dgm:constr type="l" for="ch" forName="triangle4" refType="h" fact="0.5"/>
              <dgm:constr type="h" for="ch" forName="triangle4" refType="h" fact="0.5"/>
              <dgm:constr type="w" for="ch" forName="triangle4" refType="h" fact="0.5"/>
            </dgm:constrLst>
          </dgm:else>
        </dgm:choose>
      </dgm:if>
      <dgm:else name="Name5">
        <dgm:constrLst>
          <dgm:constr type="primFontSz" for="ch" ptType="node" op="equ" val="65"/>
          <dgm:constr type="t" for="ch" forName="triangle1"/>
          <dgm:constr type="l" for="ch" forName="triangle1" refType="h" fact="0.33"/>
          <dgm:constr type="h" for="ch" forName="triangle1" refType="h" fact="0.33"/>
          <dgm:constr type="w" for="ch" forName="triangle1" refType="h" fact="0.33"/>
          <dgm:constr type="t" for="ch" forName="triangle2" refType="h" fact="0.33"/>
          <dgm:constr type="l" for="ch" forName="triangle2" refType="h" fact="0.165"/>
          <dgm:constr type="h" for="ch" forName="triangle2" refType="h" fact="0.33"/>
          <dgm:constr type="w" for="ch" forName="triangle2" refType="h" fact="0.33"/>
          <dgm:constr type="t" for="ch" forName="triangle3" refType="h" fact="0.33"/>
          <dgm:constr type="l" for="ch" forName="triangle3" refType="h" fact="0.33"/>
          <dgm:constr type="h" for="ch" forName="triangle3" refType="h" fact="0.33"/>
          <dgm:constr type="w" for="ch" forName="triangle3" refType="h" fact="0.33"/>
          <dgm:constr type="t" for="ch" forName="triangle4" refType="h" fact="0.33"/>
          <dgm:constr type="l" for="ch" forName="triangle4" refType="h" fact="0.495"/>
          <dgm:constr type="h" for="ch" forName="triangle4" refType="h" fact="0.33"/>
          <dgm:constr type="w" for="ch" forName="triangle4" refType="h" fact="0.33"/>
          <dgm:constr type="t" for="ch" forName="triangle5" refType="h" fact="0.66"/>
          <dgm:constr type="l" for="ch" forName="triangle5"/>
          <dgm:constr type="h" for="ch" forName="triangle5" refType="h" fact="0.33"/>
          <dgm:constr type="w" for="ch" forName="triangle5" refType="h" fact="0.33"/>
          <dgm:constr type="t" for="ch" forName="triangle6" refType="h" fact="0.66"/>
          <dgm:constr type="l" for="ch" forName="triangle6" refType="h" fact="0.165"/>
          <dgm:constr type="h" for="ch" forName="triangle6" refType="h" fact="0.33"/>
          <dgm:constr type="w" for="ch" forName="triangle6" refType="h" fact="0.33"/>
          <dgm:constr type="t" for="ch" forName="triangle7" refType="h" fact="0.66"/>
          <dgm:constr type="l" for="ch" forName="triangle7" refType="h" fact="0.33"/>
          <dgm:constr type="h" for="ch" forName="triangle7" refType="h" fact="0.33"/>
          <dgm:constr type="w" for="ch" forName="triangle7" refType="h" fact="0.33"/>
          <dgm:constr type="t" for="ch" forName="triangle8" refType="h" fact="0.66"/>
          <dgm:constr type="l" for="ch" forName="triangle8" refType="h" fact="0.495"/>
          <dgm:constr type="h" for="ch" forName="triangle8" refType="h" fact="0.33"/>
          <dgm:constr type="w" for="ch" forName="triangle8" refType="h" fact="0.33"/>
          <dgm:constr type="t" for="ch" forName="triangle9" refType="h" fact="0.66"/>
          <dgm:constr type="l" for="ch" forName="triangle9" refType="h" fact="0.66"/>
          <dgm:constr type="h" for="ch" forName="triangle9" refType="h" fact="0.33"/>
          <dgm:constr type="w" for="ch" forName="triangle9" refType="h" fact="0.33"/>
        </dgm:constrLst>
      </dgm:else>
    </dgm:choose>
    <dgm:ruleLst/>
    <dgm:choose name="Name6">
      <dgm:if name="Name7" axis="ch" ptType="node" func="cnt" op="gte" val="1">
        <dgm:layoutNode name="triangle1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8"/>
    </dgm:choose>
    <dgm:choose name="Name9">
      <dgm:if name="Name10" axis="ch" ptType="node" func="cnt" op="gte" val="2">
        <dgm:layoutNode name="triangle2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1">
            <dgm:if name="Name12" func="var" arg="dir" op="equ" val="norm">
              <dgm:presOf axis="ch desOrSelf" ptType="node node" st="2 1" cnt="1 0"/>
            </dgm:if>
            <dgm:else name="Name13">
              <dgm:presOf axis="ch desOrSelf" ptType="node node" st="4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3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4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4">
            <dgm:if name="Name15" func="var" arg="dir" op="equ" val="norm">
              <dgm:presOf axis="ch desOrSelf" ptType="node node" st="4 1" cnt="1 0"/>
            </dgm:if>
            <dgm:else name="Name16">
              <dgm:presOf axis="ch desOrSelf" ptType="node node" st="2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17"/>
    </dgm:choose>
    <dgm:choose name="Name18">
      <dgm:if name="Name19" axis="ch" ptType="node" func="cnt" op="gte" val="5">
        <dgm:layoutNode name="triangle5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0">
            <dgm:if name="Name21" func="var" arg="dir" op="equ" val="norm">
              <dgm:presOf axis="ch desOrSelf" ptType="node node" st="5 1" cnt="1 0"/>
            </dgm:if>
            <dgm:else name="Name22">
              <dgm:presOf axis="ch desOrSelf" ptType="node node" st="9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6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3">
            <dgm:if name="Name24" func="var" arg="dir" op="equ" val="norm">
              <dgm:presOf axis="ch desOrSelf" ptType="node node" st="6 1" cnt="1 0"/>
            </dgm:if>
            <dgm:else name="Name25">
              <dgm:presOf axis="ch desOrSelf" ptType="node node" st="8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7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7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8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6">
            <dgm:if name="Name27" func="var" arg="dir" op="equ" val="norm">
              <dgm:presOf axis="ch desOrSelf" ptType="node node" st="8 1" cnt="1 0"/>
            </dgm:if>
            <dgm:else name="Name28">
              <dgm:presOf axis="ch desOrSelf" ptType="node node" st="6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9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9">
            <dgm:if name="Name30" func="var" arg="dir" op="equ" val="norm">
              <dgm:presOf axis="ch desOrSelf" ptType="node node" st="9 1" cnt="1 0"/>
            </dgm:if>
            <dgm:else name="Name31">
              <dgm:presOf axis="ch desOrSelf" ptType="node node" st="5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2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9763ED-BCA9-4A8F-B582-0B2EDFC49A07}" type="datetimeFigureOut">
              <a:rPr lang="en-US" smtClean="0"/>
              <a:t>3/12/2018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DB0AA0-7506-4EBF-8EE4-0470EB9D4C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7001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Rfps</a:t>
            </a:r>
            <a:r>
              <a:rPr lang="en-US" dirty="0" smtClean="0"/>
              <a:t> sent out to external agencies for data collection as per the MSI standards.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0ECFEE-3948-48FE-B7E4-6CDECAA1059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5752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DB0AA0-7506-4EBF-8EE4-0470EB9D4CD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938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139EA-4CC4-42D4-9A87-67B7416CA623}" type="datetimeFigureOut">
              <a:rPr lang="en-US" smtClean="0"/>
              <a:t>3/12/2018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B403A-2796-4E7B-9063-34CE1BCBD7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0947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252414" y="391349"/>
            <a:ext cx="8639175" cy="1326"/>
          </a:xfrm>
          <a:prstGeom prst="line">
            <a:avLst/>
          </a:prstGeom>
          <a:ln w="508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252414" y="391349"/>
            <a:ext cx="8639175" cy="1326"/>
          </a:xfrm>
          <a:prstGeom prst="line">
            <a:avLst/>
          </a:prstGeom>
          <a:ln w="508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252414" y="391349"/>
            <a:ext cx="8639175" cy="1326"/>
          </a:xfrm>
          <a:prstGeom prst="line">
            <a:avLst/>
          </a:prstGeom>
          <a:ln w="508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2000" y="443988"/>
            <a:ext cx="8640000" cy="88951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47702" y="5297121"/>
            <a:ext cx="4017963" cy="30379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buNone/>
              <a:defRPr sz="1100" b="0">
                <a:solidFill>
                  <a:schemeClr val="bg2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6"/>
          </p:nvPr>
        </p:nvSpPr>
        <p:spPr>
          <a:xfrm>
            <a:off x="252414" y="1333235"/>
            <a:ext cx="8639175" cy="37901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7"/>
          </p:nvPr>
        </p:nvSpPr>
        <p:spPr>
          <a:xfrm>
            <a:off x="5271249" y="5297121"/>
            <a:ext cx="3620341" cy="303792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Foundation for Reproductive Health Service India</a:t>
            </a:r>
          </a:p>
          <a:p>
            <a:r>
              <a:rPr lang="en-US" dirty="0" smtClean="0"/>
              <a:t>(Formerly Marie Stopes India)</a:t>
            </a: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8"/>
          </p:nvPr>
        </p:nvSpPr>
        <p:spPr>
          <a:xfrm>
            <a:off x="252414" y="5297121"/>
            <a:ext cx="395287" cy="303792"/>
          </a:xfrm>
        </p:spPr>
        <p:txBody>
          <a:bodyPr/>
          <a:lstStyle>
            <a:lvl1pPr>
              <a:defRPr/>
            </a:lvl1pPr>
          </a:lstStyle>
          <a:p>
            <a:fld id="{FD71CD96-66BB-4A83-A7D6-BF1A927511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59277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252414" y="391349"/>
            <a:ext cx="8639175" cy="1326"/>
          </a:xfrm>
          <a:prstGeom prst="line">
            <a:avLst/>
          </a:prstGeom>
          <a:ln w="508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252414" y="391349"/>
            <a:ext cx="8639175" cy="1326"/>
          </a:xfrm>
          <a:prstGeom prst="line">
            <a:avLst/>
          </a:prstGeom>
          <a:ln w="508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252414" y="391349"/>
            <a:ext cx="8639175" cy="1326"/>
          </a:xfrm>
          <a:prstGeom prst="line">
            <a:avLst/>
          </a:prstGeom>
          <a:ln w="508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2000" y="443988"/>
            <a:ext cx="8640000" cy="88951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47702" y="5297121"/>
            <a:ext cx="4017963" cy="30379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buNone/>
              <a:defRPr sz="1100" b="0">
                <a:solidFill>
                  <a:schemeClr val="bg2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6"/>
          </p:nvPr>
        </p:nvSpPr>
        <p:spPr>
          <a:xfrm>
            <a:off x="252414" y="1333235"/>
            <a:ext cx="8639175" cy="37901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7"/>
          </p:nvPr>
        </p:nvSpPr>
        <p:spPr>
          <a:xfrm>
            <a:off x="5271249" y="5297121"/>
            <a:ext cx="3620341" cy="303792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Foundation for Reproductive Health Service India</a:t>
            </a:r>
          </a:p>
          <a:p>
            <a:r>
              <a:rPr lang="en-US" dirty="0" smtClean="0"/>
              <a:t>(Formerly Marie Stopes India)</a:t>
            </a: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8"/>
          </p:nvPr>
        </p:nvSpPr>
        <p:spPr>
          <a:xfrm>
            <a:off x="252414" y="5297121"/>
            <a:ext cx="395287" cy="303792"/>
          </a:xfrm>
        </p:spPr>
        <p:txBody>
          <a:bodyPr/>
          <a:lstStyle>
            <a:lvl1pPr>
              <a:defRPr/>
            </a:lvl1pPr>
          </a:lstStyle>
          <a:p>
            <a:fld id="{FD71CD96-66BB-4A83-A7D6-BF1A927511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59277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139EA-4CC4-42D4-9A87-67B7416CA623}" type="datetimeFigureOut">
              <a:rPr lang="en-US" smtClean="0"/>
              <a:t>3/12/2018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B403A-2796-4E7B-9063-34CE1BCBD74F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252414" y="391349"/>
            <a:ext cx="8639175" cy="1326"/>
          </a:xfrm>
          <a:prstGeom prst="line">
            <a:avLst/>
          </a:prstGeom>
          <a:ln w="508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04690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33501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33501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139EA-4CC4-42D4-9A87-67B7416CA623}" type="datetimeFigureOut">
              <a:rPr lang="en-US" smtClean="0"/>
              <a:t>3/12/2018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B403A-2796-4E7B-9063-34CE1BCBD7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3698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139EA-4CC4-42D4-9A87-67B7416CA623}" type="datetimeFigureOut">
              <a:rPr lang="en-US" smtClean="0"/>
              <a:t>3/12/2018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B403A-2796-4E7B-9063-34CE1BCBD74F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252414" y="391349"/>
            <a:ext cx="8639175" cy="1326"/>
          </a:xfrm>
          <a:prstGeom prst="line">
            <a:avLst/>
          </a:prstGeom>
          <a:ln w="508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67878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139EA-4CC4-42D4-9A87-67B7416CA623}" type="datetimeFigureOut">
              <a:rPr lang="en-US" smtClean="0"/>
              <a:t>3/12/2018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B403A-2796-4E7B-9063-34CE1BCBD74F}" type="slidenum">
              <a:rPr lang="en-US" smtClean="0"/>
              <a:t>‹#›</a:t>
            </a:fld>
            <a:endParaRPr lang="en-US"/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252414" y="391349"/>
            <a:ext cx="8639175" cy="1326"/>
          </a:xfrm>
          <a:prstGeom prst="line">
            <a:avLst/>
          </a:prstGeom>
          <a:ln w="508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3145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139EA-4CC4-42D4-9A87-67B7416CA623}" type="datetimeFigureOut">
              <a:rPr lang="en-US" smtClean="0"/>
              <a:t>3/12/2018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B403A-2796-4E7B-9063-34CE1BCBD74F}" type="slidenum">
              <a:rPr lang="en-US" smtClean="0"/>
              <a:t>‹#›</a:t>
            </a:fld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252414" y="391349"/>
            <a:ext cx="8639175" cy="1326"/>
          </a:xfrm>
          <a:prstGeom prst="line">
            <a:avLst/>
          </a:prstGeom>
          <a:ln w="508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36419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139EA-4CC4-42D4-9A87-67B7416CA623}" type="datetimeFigureOut">
              <a:rPr lang="en-US" smtClean="0"/>
              <a:t>3/12/2018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B403A-2796-4E7B-9063-34CE1BCBD7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58729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28866"/>
            <a:ext cx="2057400" cy="487627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866"/>
            <a:ext cx="6019800" cy="487627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139EA-4CC4-42D4-9A87-67B7416CA623}" type="datetimeFigureOut">
              <a:rPr lang="en-US" smtClean="0"/>
              <a:t>3/12/2018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B403A-2796-4E7B-9063-34CE1BCBD74F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252414" y="391349"/>
            <a:ext cx="8639175" cy="1326"/>
          </a:xfrm>
          <a:prstGeom prst="line">
            <a:avLst/>
          </a:prstGeom>
          <a:ln w="508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61152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47702" y="5297121"/>
            <a:ext cx="4017963" cy="30379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buNone/>
              <a:defRPr sz="1100" b="0">
                <a:solidFill>
                  <a:schemeClr val="bg2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6"/>
          </p:nvPr>
        </p:nvSpPr>
        <p:spPr>
          <a:xfrm>
            <a:off x="252413" y="1333235"/>
            <a:ext cx="4156269" cy="37901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1"/>
          <p:cNvSpPr>
            <a:spLocks noGrp="1"/>
          </p:cNvSpPr>
          <p:nvPr>
            <p:ph sz="quarter" idx="17"/>
          </p:nvPr>
        </p:nvSpPr>
        <p:spPr>
          <a:xfrm>
            <a:off x="4665664" y="1333235"/>
            <a:ext cx="4225925" cy="37901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Foundation for Reproductive Health Service India</a:t>
            </a:r>
          </a:p>
          <a:p>
            <a:r>
              <a:rPr lang="en-US" smtClean="0"/>
              <a:t>(Formerly Marie Stopes India)</a:t>
            </a:r>
          </a:p>
          <a:p>
            <a:endParaRPr lang="en-US" dirty="0" smtClean="0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fld id="{FD71CD96-66BB-4A83-A7D6-BF1A92751118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252414" y="391349"/>
            <a:ext cx="8639175" cy="1326"/>
          </a:xfrm>
          <a:prstGeom prst="line">
            <a:avLst/>
          </a:prstGeom>
          <a:ln w="508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47516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33501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296960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E139EA-4CC4-42D4-9A87-67B7416CA623}" type="datetimeFigureOut">
              <a:rPr lang="en-US" smtClean="0"/>
              <a:t>3/12/2018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296960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296960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CB403A-2796-4E7B-9063-34CE1BCBD74F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252414" y="391349"/>
            <a:ext cx="8639175" cy="1326"/>
          </a:xfrm>
          <a:prstGeom prst="line">
            <a:avLst/>
          </a:prstGeom>
          <a:ln w="508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17395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9.xml"/><Relationship Id="rId4" Type="http://schemas.openxmlformats.org/officeDocument/2006/relationships/chart" Target="../charts/chart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chart" Target="../charts/chart4.xml"/><Relationship Id="rId7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chart" Target="../charts/chart7.xml"/><Relationship Id="rId5" Type="http://schemas.openxmlformats.org/officeDocument/2006/relationships/chart" Target="../charts/chart6.xml"/><Relationship Id="rId4" Type="http://schemas.openxmlformats.org/officeDocument/2006/relationships/chart" Target="../charts/chart5.xml"/><Relationship Id="rId9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chart" Target="../charts/chart9.xml"/><Relationship Id="rId7" Type="http://schemas.openxmlformats.org/officeDocument/2006/relationships/image" Target="../media/image5.jpeg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.jpeg"/><Relationship Id="rId5" Type="http://schemas.openxmlformats.org/officeDocument/2006/relationships/chart" Target="../charts/chart11.xml"/><Relationship Id="rId4" Type="http://schemas.openxmlformats.org/officeDocument/2006/relationships/chart" Target="../charts/char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Client Exit Survey 2016 – Preliminary findings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Operations Meeting</a:t>
            </a:r>
          </a:p>
          <a:p>
            <a:r>
              <a:rPr lang="en-US" dirty="0" smtClean="0"/>
              <a:t>(11 Apr 2017)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7319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smtClean="0"/>
              <a:t>Public sector support</a:t>
            </a:r>
            <a:endParaRPr lang="en-US" sz="3200" dirty="0"/>
          </a:p>
        </p:txBody>
      </p:sp>
      <p:graphicFrame>
        <p:nvGraphicFramePr>
          <p:cNvPr id="7" name="Content Placeholder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88349453"/>
              </p:ext>
            </p:extLst>
          </p:nvPr>
        </p:nvGraphicFramePr>
        <p:xfrm>
          <a:off x="304800" y="1485901"/>
          <a:ext cx="3733800" cy="3430699"/>
        </p:xfrm>
        <a:graphic>
          <a:graphicData uri="http://schemas.openxmlformats.org/drawingml/2006/table">
            <a:tbl>
              <a:tblPr firstRow="1">
                <a:tableStyleId>{F5AB1C69-6EDB-4FF4-983F-18BD219EF322}</a:tableStyleId>
              </a:tblPr>
              <a:tblGrid>
                <a:gridCol w="2376055"/>
                <a:gridCol w="1357745"/>
              </a:tblGrid>
              <a:tr h="446407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Parameters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PSS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3365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Counselled on side effects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93.3</a:t>
                      </a:r>
                    </a:p>
                    <a:p>
                      <a:pPr algn="ctr"/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3365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Instruction of follow up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92.4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3365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Comfortable asking</a:t>
                      </a:r>
                      <a:r>
                        <a:rPr lang="en-US" sz="1400" baseline="0" dirty="0" smtClean="0"/>
                        <a:t> questions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92.9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5412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Avg. number of methods counselled</a:t>
                      </a:r>
                    </a:p>
                    <a:p>
                      <a:pPr algn="ctr"/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3.6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3365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Information overload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31.9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3365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Information right dose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52.9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8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21058516"/>
              </p:ext>
            </p:extLst>
          </p:nvPr>
        </p:nvGraphicFramePr>
        <p:xfrm>
          <a:off x="4572000" y="1562100"/>
          <a:ext cx="4114800" cy="304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04800" y="5143500"/>
            <a:ext cx="8686800" cy="369332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Access to Cellphone= 96.2 		Own phone= 38.4	            Own a smartphone= 8.0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2666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smtClean="0"/>
              <a:t>Suggestions</a:t>
            </a:r>
            <a:endParaRPr lang="en-US" sz="3200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150000"/>
              </a:lnSpc>
            </a:pPr>
            <a:r>
              <a:rPr lang="en-US" sz="2000" dirty="0" smtClean="0"/>
              <a:t>Need to strengthen the counseling, informed choice and provider interaction in Uttar Pradesh</a:t>
            </a:r>
          </a:p>
          <a:p>
            <a:pPr>
              <a:lnSpc>
                <a:spcPct val="150000"/>
              </a:lnSpc>
            </a:pPr>
            <a:r>
              <a:rPr lang="en-US" sz="2000" dirty="0" smtClean="0"/>
              <a:t>No major difference in the TG profile, though some more educated women in Rajasthan. Education also showing affects on the demand for quality services</a:t>
            </a:r>
          </a:p>
          <a:p>
            <a:pPr>
              <a:lnSpc>
                <a:spcPct val="150000"/>
              </a:lnSpc>
            </a:pPr>
            <a:r>
              <a:rPr lang="en-US" sz="2000" dirty="0" smtClean="0"/>
              <a:t>CBDWs main source of information. More than 90% clients reported MSI services exceeded their expectations, need to use their voice.</a:t>
            </a:r>
          </a:p>
          <a:p>
            <a:pPr>
              <a:lnSpc>
                <a:spcPct val="150000"/>
              </a:lnSpc>
            </a:pPr>
            <a:r>
              <a:rPr lang="en-US" sz="2000" dirty="0" smtClean="0"/>
              <a:t>Mobile penetration is high, but only 42% clients own a phone. A small proportion has smart phones.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168022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3200" dirty="0" smtClean="0"/>
              <a:t>Objectives</a:t>
            </a:r>
            <a:endParaRPr lang="en-US" sz="320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6"/>
          </p:nvPr>
        </p:nvSpPr>
        <p:spPr/>
        <p:txBody>
          <a:bodyPr>
            <a:noAutofit/>
          </a:bodyPr>
          <a:lstStyle/>
          <a:p>
            <a:pPr lvl="0">
              <a:spcAft>
                <a:spcPts val="600"/>
              </a:spcAft>
            </a:pPr>
            <a:r>
              <a:rPr lang="en-US" sz="1800" dirty="0" smtClean="0"/>
              <a:t>To </a:t>
            </a:r>
            <a:r>
              <a:rPr lang="en-US" sz="1800" dirty="0"/>
              <a:t>assess the profile of clients visiting our different service delivery channels. </a:t>
            </a:r>
          </a:p>
          <a:p>
            <a:pPr lvl="0">
              <a:spcAft>
                <a:spcPts val="600"/>
              </a:spcAft>
            </a:pPr>
            <a:r>
              <a:rPr lang="en-US" sz="1800" dirty="0"/>
              <a:t>To assess the satisfaction of our clients with our services vis-à-vis cleanliness at the facility, waiting time, privacy, staff behavior and counseling provided at the camp</a:t>
            </a:r>
          </a:p>
          <a:p>
            <a:pPr lvl="0">
              <a:spcAft>
                <a:spcPts val="600"/>
              </a:spcAft>
            </a:pPr>
            <a:r>
              <a:rPr lang="en-US" sz="1800" dirty="0"/>
              <a:t>To assess how well our marketing/BCC activities work</a:t>
            </a:r>
          </a:p>
          <a:p>
            <a:pPr lvl="0">
              <a:spcAft>
                <a:spcPts val="600"/>
              </a:spcAft>
            </a:pPr>
            <a:r>
              <a:rPr lang="en-US" sz="1800" dirty="0"/>
              <a:t>To assess the method of choice of the clients and reason of their preference for our services</a:t>
            </a:r>
          </a:p>
          <a:p>
            <a:pPr>
              <a:spcAft>
                <a:spcPts val="600"/>
              </a:spcAft>
            </a:pPr>
            <a:endParaRPr lang="en-US" sz="1800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7"/>
          </p:nvPr>
        </p:nvSpPr>
        <p:spPr>
          <a:xfrm>
            <a:off x="5271249" y="5297121"/>
            <a:ext cx="3620341" cy="303792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Foundation for Reproductive Health Service India</a:t>
            </a:r>
          </a:p>
          <a:p>
            <a:r>
              <a:rPr lang="en-US" dirty="0" smtClean="0"/>
              <a:t>(Formerly Marie Stopes India)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8"/>
          </p:nvPr>
        </p:nvSpPr>
        <p:spPr>
          <a:xfrm>
            <a:off x="252414" y="5297121"/>
            <a:ext cx="395287" cy="303792"/>
          </a:xfrm>
        </p:spPr>
        <p:txBody>
          <a:bodyPr/>
          <a:lstStyle>
            <a:lvl1pPr>
              <a:defRPr/>
            </a:lvl1pPr>
          </a:lstStyle>
          <a:p>
            <a:fld id="{FD71CD96-66BB-4A83-A7D6-BF1A9275111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950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smtClean="0"/>
              <a:t>Study Details</a:t>
            </a:r>
            <a:endParaRPr lang="en-US" sz="32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6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1800" b="1" dirty="0" smtClean="0"/>
              <a:t>Methodology</a:t>
            </a:r>
          </a:p>
          <a:p>
            <a:r>
              <a:rPr lang="en-US" sz="1600" dirty="0" smtClean="0"/>
              <a:t>Cross sectional survey across Rajasthan, UP and Bihar</a:t>
            </a:r>
          </a:p>
          <a:p>
            <a:r>
              <a:rPr lang="en-US" sz="1600" dirty="0" smtClean="0"/>
              <a:t>Service statistics from last year taken for calculating the desired sample size using MSI calculator</a:t>
            </a:r>
          </a:p>
          <a:p>
            <a:r>
              <a:rPr lang="en-US" sz="1600" dirty="0" smtClean="0"/>
              <a:t>Sample sites are matched against the Govt. assigned FDS for the month. Site replacement or sample addition is done in consultation with Regional Research Advisor</a:t>
            </a:r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r>
              <a:rPr lang="en-US" sz="1600" b="1" dirty="0" smtClean="0"/>
              <a:t>Sample</a:t>
            </a:r>
          </a:p>
          <a:p>
            <a:pPr lvl="0"/>
            <a:r>
              <a:rPr lang="en-GB" sz="1600" dirty="0"/>
              <a:t>Outreach Camps – 214 *3 states (642) from 30*3 (90 facilities)</a:t>
            </a:r>
            <a:endParaRPr lang="en-US" sz="1600" dirty="0"/>
          </a:p>
          <a:p>
            <a:pPr lvl="0"/>
            <a:r>
              <a:rPr lang="en-GB" sz="1600" dirty="0"/>
              <a:t>Government Managed Outreach Camps – 214 from 30 facilities</a:t>
            </a:r>
            <a:endParaRPr lang="en-US" sz="1600" dirty="0"/>
          </a:p>
          <a:p>
            <a:pPr lvl="0"/>
            <a:r>
              <a:rPr lang="en-GB" sz="1600" dirty="0"/>
              <a:t>Clinics – 107 from 3 </a:t>
            </a:r>
            <a:r>
              <a:rPr lang="en-GB" sz="1600" dirty="0" smtClean="0"/>
              <a:t>clinics</a:t>
            </a:r>
          </a:p>
          <a:p>
            <a:pPr marL="0" lvl="0" indent="0">
              <a:buNone/>
            </a:pPr>
            <a:endParaRPr lang="en-GB" sz="1600" dirty="0" smtClean="0"/>
          </a:p>
          <a:p>
            <a:pPr marL="0" lvl="0" indent="0">
              <a:buNone/>
            </a:pPr>
            <a:r>
              <a:rPr lang="en-GB" sz="1600" dirty="0" smtClean="0"/>
              <a:t>Total sample collected – 1302 (963)</a:t>
            </a:r>
          </a:p>
          <a:p>
            <a:pPr marL="0" lvl="0" indent="0">
              <a:buNone/>
            </a:pPr>
            <a:endParaRPr lang="en-GB" sz="1600" dirty="0"/>
          </a:p>
          <a:p>
            <a:pPr marL="0" lvl="0" indent="0">
              <a:buNone/>
            </a:pPr>
            <a:r>
              <a:rPr lang="en-GB" sz="1600" b="1" dirty="0" smtClean="0"/>
              <a:t>Data Collection</a:t>
            </a:r>
          </a:p>
          <a:p>
            <a:pPr marL="0" lvl="0" indent="0">
              <a:buNone/>
            </a:pPr>
            <a:r>
              <a:rPr lang="en-GB" sz="1600" dirty="0" smtClean="0"/>
              <a:t>November’16- December’16</a:t>
            </a:r>
            <a:endParaRPr lang="en-US" sz="1600" dirty="0"/>
          </a:p>
          <a:p>
            <a:endParaRPr lang="en-US" sz="16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7"/>
          </p:nvPr>
        </p:nvSpPr>
        <p:spPr>
          <a:xfrm>
            <a:off x="5271249" y="5297121"/>
            <a:ext cx="3620341" cy="303792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Foundation for Reproductive Health Service India</a:t>
            </a:r>
          </a:p>
          <a:p>
            <a:r>
              <a:rPr lang="en-US" dirty="0" smtClean="0"/>
              <a:t>(Formerly Marie Stopes India)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8"/>
          </p:nvPr>
        </p:nvSpPr>
        <p:spPr>
          <a:xfrm>
            <a:off x="252414" y="5297121"/>
            <a:ext cx="395287" cy="303792"/>
          </a:xfrm>
        </p:spPr>
        <p:txBody>
          <a:bodyPr/>
          <a:lstStyle>
            <a:lvl1pPr>
              <a:defRPr/>
            </a:lvl1pPr>
          </a:lstStyle>
          <a:p>
            <a:fld id="{FD71CD96-66BB-4A83-A7D6-BF1A9275111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4111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723635"/>
          </a:xfrm>
        </p:spPr>
        <p:txBody>
          <a:bodyPr>
            <a:normAutofit/>
          </a:bodyPr>
          <a:lstStyle/>
          <a:p>
            <a:pPr algn="l"/>
            <a:r>
              <a:rPr lang="en-US" sz="3200" dirty="0"/>
              <a:t>Sample Covered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62000709"/>
              </p:ext>
            </p:extLst>
          </p:nvPr>
        </p:nvGraphicFramePr>
        <p:xfrm>
          <a:off x="533400" y="994834"/>
          <a:ext cx="5638800" cy="1786466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584574"/>
                <a:gridCol w="1127760"/>
                <a:gridCol w="1070658"/>
                <a:gridCol w="999281"/>
                <a:gridCol w="856527"/>
              </a:tblGrid>
              <a:tr h="309033">
                <a:tc>
                  <a:txBody>
                    <a:bodyPr/>
                    <a:lstStyle/>
                    <a:p>
                      <a:pPr algn="ctr"/>
                      <a:endParaRPr lang="en-US" sz="1500" dirty="0">
                        <a:solidFill>
                          <a:schemeClr val="tx1"/>
                        </a:solidFill>
                      </a:endParaRPr>
                    </a:p>
                  </a:txBody>
                  <a:tcPr marT="38100" marB="381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In-reach</a:t>
                      </a:r>
                      <a:endParaRPr lang="en-US" sz="1500" b="1" dirty="0">
                        <a:solidFill>
                          <a:schemeClr val="tx1"/>
                        </a:solidFill>
                      </a:endParaRPr>
                    </a:p>
                  </a:txBody>
                  <a:tcPr marT="38100" marB="381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Outreach</a:t>
                      </a:r>
                      <a:endParaRPr lang="en-US" sz="15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marT="38100" marB="381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PSS</a:t>
                      </a:r>
                      <a:endParaRPr lang="en-US" sz="1500" b="1" dirty="0">
                        <a:solidFill>
                          <a:schemeClr val="tx1"/>
                        </a:solidFill>
                      </a:endParaRPr>
                    </a:p>
                  </a:txBody>
                  <a:tcPr marT="38100" marB="381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TOTAL</a:t>
                      </a:r>
                      <a:endParaRPr lang="en-US" sz="1500" b="1" dirty="0">
                        <a:solidFill>
                          <a:schemeClr val="tx1"/>
                        </a:solidFill>
                      </a:endParaRPr>
                    </a:p>
                  </a:txBody>
                  <a:tcPr marT="38100" marB="38100"/>
                </a:tc>
              </a:tr>
              <a:tr h="325967"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Bihar</a:t>
                      </a:r>
                      <a:endParaRPr lang="en-US" sz="15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marT="38100" marB="38100"/>
                </a:tc>
                <a:tc>
                  <a:txBody>
                    <a:bodyPr/>
                    <a:lstStyle/>
                    <a:p>
                      <a:pPr algn="ctr"/>
                      <a:endParaRPr lang="en-US" sz="1500" dirty="0">
                        <a:solidFill>
                          <a:schemeClr val="tx1"/>
                        </a:solidFill>
                      </a:endParaRPr>
                    </a:p>
                  </a:txBody>
                  <a:tcPr marT="38100" marB="381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334</a:t>
                      </a:r>
                      <a:endParaRPr lang="en-US" sz="1500" dirty="0">
                        <a:solidFill>
                          <a:schemeClr val="tx1"/>
                        </a:solidFill>
                      </a:endParaRPr>
                    </a:p>
                  </a:txBody>
                  <a:tcPr marT="38100" marB="38100"/>
                </a:tc>
                <a:tc>
                  <a:txBody>
                    <a:bodyPr/>
                    <a:lstStyle/>
                    <a:p>
                      <a:pPr algn="ctr"/>
                      <a:endParaRPr lang="en-US" sz="1500" dirty="0">
                        <a:solidFill>
                          <a:schemeClr val="tx1"/>
                        </a:solidFill>
                      </a:endParaRPr>
                    </a:p>
                  </a:txBody>
                  <a:tcPr marT="38100" marB="381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334</a:t>
                      </a:r>
                      <a:endParaRPr lang="en-US" sz="1500" b="1" dirty="0">
                        <a:solidFill>
                          <a:schemeClr val="tx1"/>
                        </a:solidFill>
                      </a:endParaRPr>
                    </a:p>
                  </a:txBody>
                  <a:tcPr marT="38100" marB="38100"/>
                </a:tc>
              </a:tr>
              <a:tr h="309033"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Rajasthan</a:t>
                      </a:r>
                      <a:endParaRPr lang="en-US" sz="15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marT="38100" marB="381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62</a:t>
                      </a:r>
                      <a:endParaRPr lang="en-US" sz="1500" dirty="0">
                        <a:solidFill>
                          <a:schemeClr val="tx1"/>
                        </a:solidFill>
                      </a:endParaRPr>
                    </a:p>
                  </a:txBody>
                  <a:tcPr marT="38100" marB="381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234</a:t>
                      </a:r>
                      <a:endParaRPr lang="en-US" sz="1500" dirty="0">
                        <a:solidFill>
                          <a:schemeClr val="tx1"/>
                        </a:solidFill>
                      </a:endParaRPr>
                    </a:p>
                  </a:txBody>
                  <a:tcPr marT="38100" marB="381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238</a:t>
                      </a:r>
                      <a:endParaRPr lang="en-US" sz="1500" dirty="0">
                        <a:solidFill>
                          <a:schemeClr val="tx1"/>
                        </a:solidFill>
                      </a:endParaRPr>
                    </a:p>
                  </a:txBody>
                  <a:tcPr marT="38100" marB="381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534</a:t>
                      </a:r>
                      <a:endParaRPr lang="en-US" sz="1500" b="1" dirty="0">
                        <a:solidFill>
                          <a:schemeClr val="tx1"/>
                        </a:solidFill>
                      </a:endParaRPr>
                    </a:p>
                  </a:txBody>
                  <a:tcPr marT="38100" marB="38100"/>
                </a:tc>
              </a:tr>
              <a:tr h="533400"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Uttar Pradesh</a:t>
                      </a:r>
                    </a:p>
                    <a:p>
                      <a:pPr algn="ctr"/>
                      <a:endParaRPr lang="en-US" sz="1500" b="1" dirty="0">
                        <a:solidFill>
                          <a:schemeClr val="tx1"/>
                        </a:solidFill>
                      </a:endParaRPr>
                    </a:p>
                  </a:txBody>
                  <a:tcPr marT="38100" marB="381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55 (FP-53,</a:t>
                      </a:r>
                      <a:r>
                        <a:rPr lang="en-US" sz="1500" baseline="0" dirty="0" smtClean="0"/>
                        <a:t> MSP-</a:t>
                      </a:r>
                      <a:r>
                        <a:rPr lang="en-US" sz="1500" dirty="0" smtClean="0"/>
                        <a:t>2)</a:t>
                      </a:r>
                      <a:endParaRPr lang="en-US" sz="1500" dirty="0">
                        <a:solidFill>
                          <a:schemeClr val="tx1"/>
                        </a:solidFill>
                      </a:endParaRPr>
                    </a:p>
                  </a:txBody>
                  <a:tcPr marT="38100" marB="381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379</a:t>
                      </a:r>
                      <a:endParaRPr lang="en-US" sz="1500" dirty="0">
                        <a:solidFill>
                          <a:schemeClr val="tx1"/>
                        </a:solidFill>
                      </a:endParaRPr>
                    </a:p>
                  </a:txBody>
                  <a:tcPr marT="38100" marB="38100"/>
                </a:tc>
                <a:tc>
                  <a:txBody>
                    <a:bodyPr/>
                    <a:lstStyle/>
                    <a:p>
                      <a:pPr algn="ctr"/>
                      <a:endParaRPr lang="en-US" sz="1500" dirty="0">
                        <a:solidFill>
                          <a:schemeClr val="tx1"/>
                        </a:solidFill>
                      </a:endParaRPr>
                    </a:p>
                  </a:txBody>
                  <a:tcPr marT="38100" marB="381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434</a:t>
                      </a:r>
                      <a:endParaRPr lang="en-US" sz="1500" b="1" dirty="0">
                        <a:solidFill>
                          <a:schemeClr val="tx1"/>
                        </a:solidFill>
                      </a:endParaRPr>
                    </a:p>
                  </a:txBody>
                  <a:tcPr marT="38100" marB="38100"/>
                </a:tc>
              </a:tr>
              <a:tr h="309033"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TOTAL</a:t>
                      </a:r>
                      <a:endParaRPr lang="en-US" sz="1500" b="1" dirty="0">
                        <a:solidFill>
                          <a:schemeClr val="tx1"/>
                        </a:solidFill>
                      </a:endParaRPr>
                    </a:p>
                  </a:txBody>
                  <a:tcPr marT="38100" marB="381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117</a:t>
                      </a:r>
                      <a:endParaRPr lang="en-US" sz="1500" b="1" dirty="0">
                        <a:solidFill>
                          <a:schemeClr val="tx1"/>
                        </a:solidFill>
                      </a:endParaRPr>
                    </a:p>
                  </a:txBody>
                  <a:tcPr marT="38100" marB="381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947</a:t>
                      </a:r>
                      <a:endParaRPr lang="en-US" sz="1500" b="1" dirty="0">
                        <a:solidFill>
                          <a:schemeClr val="tx1"/>
                        </a:solidFill>
                      </a:endParaRPr>
                    </a:p>
                  </a:txBody>
                  <a:tcPr marT="38100" marB="381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238</a:t>
                      </a:r>
                      <a:endParaRPr lang="en-US" sz="1500" b="1" dirty="0">
                        <a:solidFill>
                          <a:schemeClr val="tx1"/>
                        </a:solidFill>
                      </a:endParaRPr>
                    </a:p>
                  </a:txBody>
                  <a:tcPr marT="38100" marB="381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1302</a:t>
                      </a:r>
                      <a:endParaRPr lang="en-US" sz="1500" b="1" dirty="0">
                        <a:solidFill>
                          <a:schemeClr val="tx1"/>
                        </a:solidFill>
                      </a:endParaRPr>
                    </a:p>
                  </a:txBody>
                  <a:tcPr marT="38100" marB="38100"/>
                </a:tc>
              </a:tr>
            </a:tbl>
          </a:graphicData>
        </a:graphic>
      </p:graphicFrame>
      <p:graphicFrame>
        <p:nvGraphicFramePr>
          <p:cNvPr id="5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61453657"/>
              </p:ext>
            </p:extLst>
          </p:nvPr>
        </p:nvGraphicFramePr>
        <p:xfrm>
          <a:off x="2667002" y="3162300"/>
          <a:ext cx="6095999" cy="2168452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1741714"/>
                <a:gridCol w="870857"/>
                <a:gridCol w="1345870"/>
                <a:gridCol w="791688"/>
                <a:gridCol w="1345870"/>
              </a:tblGrid>
              <a:tr h="444499">
                <a:tc>
                  <a:txBody>
                    <a:bodyPr/>
                    <a:lstStyle/>
                    <a:p>
                      <a:pPr algn="ctr"/>
                      <a:endParaRPr lang="en-US" sz="1300" b="1" dirty="0">
                        <a:solidFill>
                          <a:schemeClr val="tx1"/>
                        </a:solidFill>
                      </a:endParaRPr>
                    </a:p>
                  </a:txBody>
                  <a:tcPr marT="38100" marB="38100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300" b="1" dirty="0" smtClean="0"/>
                        <a:t>COT</a:t>
                      </a:r>
                      <a:endParaRPr lang="en-US" sz="1300" b="1" dirty="0">
                        <a:solidFill>
                          <a:schemeClr val="tx1"/>
                        </a:solidFill>
                      </a:endParaRPr>
                    </a:p>
                  </a:txBody>
                  <a:tcPr marT="38100" marB="38100"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1" dirty="0" smtClean="0"/>
                        <a:t>MCOT</a:t>
                      </a:r>
                      <a:endParaRPr lang="en-US" sz="13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marT="38100" marB="38100"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</a:txBody>
                  <a:tcPr/>
                </a:tc>
              </a:tr>
              <a:tr h="320651">
                <a:tc>
                  <a:txBody>
                    <a:bodyPr/>
                    <a:lstStyle/>
                    <a:p>
                      <a:pPr algn="ctr"/>
                      <a:endParaRPr lang="en-US" sz="13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marT="38100" marB="381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 smtClean="0"/>
                        <a:t># TEAMS</a:t>
                      </a:r>
                      <a:endParaRPr lang="en-US" sz="1300" b="1" dirty="0">
                        <a:solidFill>
                          <a:schemeClr val="tx1"/>
                        </a:solidFill>
                      </a:endParaRPr>
                    </a:p>
                  </a:txBody>
                  <a:tcPr marT="38100" marB="381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 smtClean="0"/>
                        <a:t># FDS covered</a:t>
                      </a:r>
                      <a:endParaRPr lang="en-US" sz="1300" b="1" dirty="0">
                        <a:solidFill>
                          <a:schemeClr val="tx1"/>
                        </a:solidFill>
                      </a:endParaRPr>
                    </a:p>
                  </a:txBody>
                  <a:tcPr marT="38100" marB="381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 smtClean="0"/>
                        <a:t>#TEAMS</a:t>
                      </a:r>
                      <a:endParaRPr lang="en-US" sz="1300" b="1" dirty="0">
                        <a:solidFill>
                          <a:schemeClr val="tx1"/>
                        </a:solidFill>
                      </a:endParaRPr>
                    </a:p>
                  </a:txBody>
                  <a:tcPr marT="38100" marB="381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 smtClean="0"/>
                        <a:t>#FDS covered</a:t>
                      </a:r>
                      <a:endParaRPr lang="en-US" sz="1300" b="1" dirty="0">
                        <a:solidFill>
                          <a:schemeClr val="tx1"/>
                        </a:solidFill>
                      </a:endParaRPr>
                    </a:p>
                  </a:txBody>
                  <a:tcPr marT="38100" marB="38100"/>
                </a:tc>
              </a:tr>
              <a:tr h="320651"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 smtClean="0"/>
                        <a:t>Bihar</a:t>
                      </a:r>
                      <a:endParaRPr lang="en-US" sz="13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marT="38100" marB="381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6</a:t>
                      </a:r>
                      <a:endParaRPr lang="en-US" sz="1300" dirty="0">
                        <a:solidFill>
                          <a:schemeClr val="tx1"/>
                        </a:solidFill>
                      </a:endParaRPr>
                    </a:p>
                  </a:txBody>
                  <a:tcPr marT="38100" marB="381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17</a:t>
                      </a:r>
                      <a:endParaRPr lang="en-US" sz="1300" dirty="0">
                        <a:solidFill>
                          <a:schemeClr val="tx1"/>
                        </a:solidFill>
                      </a:endParaRPr>
                    </a:p>
                  </a:txBody>
                  <a:tcPr marT="38100" marB="381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3</a:t>
                      </a:r>
                      <a:endParaRPr lang="en-US" sz="1300" dirty="0">
                        <a:solidFill>
                          <a:schemeClr val="tx1"/>
                        </a:solidFill>
                      </a:endParaRPr>
                    </a:p>
                  </a:txBody>
                  <a:tcPr marT="38100" marB="381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8</a:t>
                      </a:r>
                      <a:endParaRPr lang="en-US" sz="1300" dirty="0">
                        <a:solidFill>
                          <a:schemeClr val="tx1"/>
                        </a:solidFill>
                      </a:endParaRPr>
                    </a:p>
                  </a:txBody>
                  <a:tcPr marT="38100" marB="38100"/>
                </a:tc>
              </a:tr>
              <a:tr h="482600"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 smtClean="0"/>
                        <a:t>Rajasthan</a:t>
                      </a:r>
                    </a:p>
                    <a:p>
                      <a:pPr algn="ctr"/>
                      <a:r>
                        <a:rPr lang="en-US" sz="1300" b="1" dirty="0" smtClean="0"/>
                        <a:t>(PSS</a:t>
                      </a:r>
                      <a:r>
                        <a:rPr lang="en-US" sz="1300" b="1" baseline="0" dirty="0" smtClean="0"/>
                        <a:t> Instead of MCOT)</a:t>
                      </a:r>
                      <a:endParaRPr lang="en-US" sz="13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marT="38100" marB="381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11</a:t>
                      </a:r>
                      <a:endParaRPr lang="en-US" sz="1300" dirty="0">
                        <a:solidFill>
                          <a:schemeClr val="tx1"/>
                        </a:solidFill>
                      </a:endParaRPr>
                    </a:p>
                  </a:txBody>
                  <a:tcPr marT="38100" marB="381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22</a:t>
                      </a:r>
                      <a:endParaRPr lang="en-US" sz="1300" dirty="0">
                        <a:solidFill>
                          <a:schemeClr val="tx1"/>
                        </a:solidFill>
                      </a:endParaRPr>
                    </a:p>
                  </a:txBody>
                  <a:tcPr marT="38100" marB="381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8</a:t>
                      </a:r>
                      <a:endParaRPr lang="en-US" sz="1300" dirty="0">
                        <a:solidFill>
                          <a:schemeClr val="tx1"/>
                        </a:solidFill>
                      </a:endParaRPr>
                    </a:p>
                  </a:txBody>
                  <a:tcPr marT="38100" marB="381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29</a:t>
                      </a:r>
                      <a:endParaRPr lang="en-US" sz="1300" dirty="0">
                        <a:solidFill>
                          <a:schemeClr val="tx1"/>
                        </a:solidFill>
                      </a:endParaRPr>
                    </a:p>
                  </a:txBody>
                  <a:tcPr marT="38100" marB="38100"/>
                </a:tc>
              </a:tr>
              <a:tr h="320651"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 smtClean="0"/>
                        <a:t>Uttar Pradesh</a:t>
                      </a:r>
                      <a:endParaRPr lang="en-US" sz="13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marT="38100" marB="381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6</a:t>
                      </a:r>
                      <a:endParaRPr lang="en-US" sz="1300" dirty="0">
                        <a:solidFill>
                          <a:schemeClr val="tx1"/>
                        </a:solidFill>
                      </a:endParaRPr>
                    </a:p>
                  </a:txBody>
                  <a:tcPr marT="38100" marB="381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27</a:t>
                      </a:r>
                      <a:endParaRPr lang="en-US" sz="1300" dirty="0">
                        <a:solidFill>
                          <a:schemeClr val="tx1"/>
                        </a:solidFill>
                      </a:endParaRPr>
                    </a:p>
                  </a:txBody>
                  <a:tcPr marT="38100" marB="381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1</a:t>
                      </a:r>
                      <a:endParaRPr lang="en-US" sz="1300" dirty="0">
                        <a:solidFill>
                          <a:schemeClr val="tx1"/>
                        </a:solidFill>
                      </a:endParaRPr>
                    </a:p>
                  </a:txBody>
                  <a:tcPr marT="38100" marB="381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2</a:t>
                      </a:r>
                      <a:endParaRPr lang="en-US" sz="1300" dirty="0">
                        <a:solidFill>
                          <a:schemeClr val="tx1"/>
                        </a:solidFill>
                      </a:endParaRPr>
                    </a:p>
                  </a:txBody>
                  <a:tcPr marT="38100" marB="38100"/>
                </a:tc>
              </a:tr>
              <a:tr h="279400"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 smtClean="0"/>
                        <a:t>TOTAL (MCOT/PSS)</a:t>
                      </a:r>
                      <a:endParaRPr lang="en-US" sz="1300" b="1" dirty="0">
                        <a:solidFill>
                          <a:schemeClr val="tx1"/>
                        </a:solidFill>
                      </a:endParaRPr>
                    </a:p>
                  </a:txBody>
                  <a:tcPr marT="38100" marB="381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23</a:t>
                      </a:r>
                      <a:endParaRPr lang="en-US" sz="1300" b="1" dirty="0">
                        <a:solidFill>
                          <a:schemeClr val="tx1"/>
                        </a:solidFill>
                      </a:endParaRPr>
                    </a:p>
                  </a:txBody>
                  <a:tcPr marT="38100" marB="381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66</a:t>
                      </a:r>
                      <a:endParaRPr lang="en-US" sz="1300" b="1" dirty="0">
                        <a:solidFill>
                          <a:schemeClr val="tx1"/>
                        </a:solidFill>
                      </a:endParaRPr>
                    </a:p>
                  </a:txBody>
                  <a:tcPr marT="38100" marB="381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4/8</a:t>
                      </a:r>
                      <a:endParaRPr lang="en-US" sz="1300" b="1" dirty="0">
                        <a:solidFill>
                          <a:schemeClr val="tx1"/>
                        </a:solidFill>
                      </a:endParaRPr>
                    </a:p>
                  </a:txBody>
                  <a:tcPr marT="38100" marB="381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10/29</a:t>
                      </a:r>
                      <a:endParaRPr lang="en-US" sz="1300" b="1" dirty="0">
                        <a:solidFill>
                          <a:schemeClr val="tx1"/>
                        </a:solidFill>
                      </a:endParaRPr>
                    </a:p>
                  </a:txBody>
                  <a:tcPr marT="38100" marB="3810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4336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/>
          <p:cNvSpPr/>
          <p:nvPr/>
        </p:nvSpPr>
        <p:spPr>
          <a:xfrm>
            <a:off x="2209800" y="1905000"/>
            <a:ext cx="1524000" cy="1397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/>
              <a:t>Overall High Impact Clients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6"/>
            <p:extLst>
              <p:ext uri="{D42A27DB-BD31-4B8C-83A1-F6EECF244321}">
                <p14:modId xmlns:p14="http://schemas.microsoft.com/office/powerpoint/2010/main" val="2943292570"/>
              </p:ext>
            </p:extLst>
          </p:nvPr>
        </p:nvGraphicFramePr>
        <p:xfrm>
          <a:off x="252413" y="1333501"/>
          <a:ext cx="8434387" cy="1714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ontent Placeholder 3"/>
          <p:cNvGraphicFramePr>
            <a:graphicFrameLocks noGrp="1"/>
          </p:cNvGraphicFramePr>
          <p:nvPr>
            <p:ph sz="quarter" idx="17"/>
            <p:extLst>
              <p:ext uri="{D42A27DB-BD31-4B8C-83A1-F6EECF244321}">
                <p14:modId xmlns:p14="http://schemas.microsoft.com/office/powerpoint/2010/main" val="2758157862"/>
              </p:ext>
            </p:extLst>
          </p:nvPr>
        </p:nvGraphicFramePr>
        <p:xfrm>
          <a:off x="252413" y="3175000"/>
          <a:ext cx="4114800" cy="203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0863065"/>
              </p:ext>
            </p:extLst>
          </p:nvPr>
        </p:nvGraphicFramePr>
        <p:xfrm>
          <a:off x="4724400" y="3175000"/>
          <a:ext cx="3962400" cy="203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" name="Footer Placeholder 4"/>
          <p:cNvSpPr>
            <a:spLocks noGrp="1"/>
          </p:cNvSpPr>
          <p:nvPr>
            <p:ph type="ftr" sz="quarter" idx="17"/>
          </p:nvPr>
        </p:nvSpPr>
        <p:spPr>
          <a:xfrm>
            <a:off x="5271249" y="5297121"/>
            <a:ext cx="3620341" cy="303792"/>
          </a:xfrm>
        </p:spPr>
        <p:txBody>
          <a:bodyPr>
            <a:normAutofit fontScale="62500" lnSpcReduction="20000"/>
          </a:bodyPr>
          <a:lstStyle>
            <a:lvl1pPr>
              <a:defRPr/>
            </a:lvl1pPr>
          </a:lstStyle>
          <a:p>
            <a:pPr marL="0" indent="0">
              <a:buNone/>
            </a:pPr>
            <a:r>
              <a:rPr lang="en-US" sz="1100" dirty="0" smtClean="0"/>
              <a:t>Foundation for Reproductive Health Service India</a:t>
            </a:r>
          </a:p>
          <a:p>
            <a:pPr marL="0" indent="0">
              <a:buNone/>
            </a:pPr>
            <a:r>
              <a:rPr lang="en-US" sz="1100" dirty="0" smtClean="0"/>
              <a:t>(Formerly Marie Stopes India)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8"/>
          </p:nvPr>
        </p:nvSpPr>
        <p:spPr>
          <a:xfrm>
            <a:off x="252414" y="5297121"/>
            <a:ext cx="395287" cy="303792"/>
          </a:xfrm>
        </p:spPr>
        <p:txBody>
          <a:bodyPr/>
          <a:lstStyle>
            <a:lvl1pPr>
              <a:defRPr/>
            </a:lvl1pPr>
          </a:lstStyle>
          <a:p>
            <a:fld id="{FD71CD96-66BB-4A83-A7D6-BF1A92751118}" type="slidenum">
              <a:rPr lang="en-US" sz="1000" smtClean="0"/>
              <a:pPr/>
              <a:t>5</a:t>
            </a:fld>
            <a:endParaRPr lang="en-US" sz="1000"/>
          </a:p>
        </p:txBody>
      </p:sp>
    </p:spTree>
    <p:extLst>
      <p:ext uri="{BB962C8B-B14F-4D97-AF65-F5344CB8AC3E}">
        <p14:creationId xmlns:p14="http://schemas.microsoft.com/office/powerpoint/2010/main" val="4283732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14300"/>
            <a:ext cx="8229600" cy="952500"/>
          </a:xfrm>
        </p:spPr>
        <p:txBody>
          <a:bodyPr>
            <a:normAutofit/>
          </a:bodyPr>
          <a:lstStyle/>
          <a:p>
            <a:pPr algn="l"/>
            <a:r>
              <a:rPr lang="en-US" sz="3200" dirty="0"/>
              <a:t>Who are our clients</a:t>
            </a:r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608115890"/>
              </p:ext>
            </p:extLst>
          </p:nvPr>
        </p:nvGraphicFramePr>
        <p:xfrm>
          <a:off x="381000" y="952108"/>
          <a:ext cx="4191000" cy="17529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Chart 10"/>
          <p:cNvGraphicFramePr/>
          <p:nvPr>
            <p:extLst>
              <p:ext uri="{D42A27DB-BD31-4B8C-83A1-F6EECF244321}">
                <p14:modId xmlns:p14="http://schemas.microsoft.com/office/powerpoint/2010/main" val="3755057188"/>
              </p:ext>
            </p:extLst>
          </p:nvPr>
        </p:nvGraphicFramePr>
        <p:xfrm>
          <a:off x="5562599" y="3009900"/>
          <a:ext cx="3387297" cy="182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0" name="Chart 19"/>
          <p:cNvGraphicFramePr/>
          <p:nvPr>
            <p:extLst>
              <p:ext uri="{D42A27DB-BD31-4B8C-83A1-F6EECF244321}">
                <p14:modId xmlns:p14="http://schemas.microsoft.com/office/powerpoint/2010/main" val="3744632541"/>
              </p:ext>
            </p:extLst>
          </p:nvPr>
        </p:nvGraphicFramePr>
        <p:xfrm>
          <a:off x="5410200" y="875516"/>
          <a:ext cx="3522374" cy="20581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4179538280"/>
              </p:ext>
            </p:extLst>
          </p:nvPr>
        </p:nvGraphicFramePr>
        <p:xfrm>
          <a:off x="304800" y="3009901"/>
          <a:ext cx="4572000" cy="1752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pSp>
        <p:nvGrpSpPr>
          <p:cNvPr id="9" name="Group 8"/>
          <p:cNvGrpSpPr/>
          <p:nvPr/>
        </p:nvGrpSpPr>
        <p:grpSpPr>
          <a:xfrm>
            <a:off x="0" y="5208273"/>
            <a:ext cx="9144000" cy="522295"/>
            <a:chOff x="0" y="5009580"/>
            <a:chExt cx="9144000" cy="720989"/>
          </a:xfrm>
        </p:grpSpPr>
        <p:sp>
          <p:nvSpPr>
            <p:cNvPr id="8" name="Rectangle 7"/>
            <p:cNvSpPr/>
            <p:nvPr/>
          </p:nvSpPr>
          <p:spPr>
            <a:xfrm>
              <a:off x="0" y="5022133"/>
              <a:ext cx="9144000" cy="692867"/>
            </a:xfrm>
            <a:prstGeom prst="rect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70" y="5027578"/>
              <a:ext cx="1085153" cy="6874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1088712" y="5068129"/>
              <a:ext cx="1952377" cy="637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solidFill>
                    <a:schemeClr val="bg1"/>
                  </a:solidFill>
                </a:rPr>
                <a:t>26 yrs. old women with </a:t>
              </a:r>
            </a:p>
            <a:p>
              <a:r>
                <a:rPr lang="en-US" sz="1200" b="1" dirty="0" smtClean="0">
                  <a:solidFill>
                    <a:schemeClr val="bg1"/>
                  </a:solidFill>
                </a:rPr>
                <a:t>3 children</a:t>
              </a:r>
              <a:endParaRPr lang="en-US" sz="1200" b="1" dirty="0">
                <a:solidFill>
                  <a:schemeClr val="bg1"/>
                </a:solidFill>
              </a:endParaRPr>
            </a:p>
          </p:txBody>
        </p:sp>
        <p:pic>
          <p:nvPicPr>
            <p:cNvPr id="1028" name="Picture 4" descr="Image result for color of uttar pradesh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96000" y="5009580"/>
              <a:ext cx="1181100" cy="7018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TextBox 17"/>
            <p:cNvSpPr txBox="1"/>
            <p:nvPr/>
          </p:nvSpPr>
          <p:spPr>
            <a:xfrm>
              <a:off x="7277100" y="5078901"/>
              <a:ext cx="1866900" cy="637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solidFill>
                    <a:schemeClr val="bg1"/>
                  </a:solidFill>
                </a:rPr>
                <a:t>30 yrs. old women with </a:t>
              </a:r>
            </a:p>
            <a:p>
              <a:r>
                <a:rPr lang="en-US" sz="1200" b="1" dirty="0" smtClean="0">
                  <a:solidFill>
                    <a:schemeClr val="bg1"/>
                  </a:solidFill>
                </a:rPr>
                <a:t>3 .6 children</a:t>
              </a:r>
              <a:endParaRPr lang="en-US" sz="1200" b="1" dirty="0">
                <a:solidFill>
                  <a:schemeClr val="bg1"/>
                </a:solidFill>
              </a:endParaRPr>
            </a:p>
          </p:txBody>
        </p:sp>
        <p:pic>
          <p:nvPicPr>
            <p:cNvPr id="1030" name="Picture 6" descr="Related image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19112" y="5022132"/>
              <a:ext cx="1143288" cy="7084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1" name="TextBox 20"/>
            <p:cNvSpPr txBox="1"/>
            <p:nvPr/>
          </p:nvSpPr>
          <p:spPr>
            <a:xfrm>
              <a:off x="3991223" y="5051640"/>
              <a:ext cx="1952377" cy="637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solidFill>
                    <a:schemeClr val="bg1"/>
                  </a:solidFill>
                </a:rPr>
                <a:t>28 yrs. old women with </a:t>
              </a:r>
            </a:p>
            <a:p>
              <a:r>
                <a:rPr lang="en-US" sz="1200" b="1" dirty="0" smtClean="0">
                  <a:solidFill>
                    <a:schemeClr val="bg1"/>
                  </a:solidFill>
                </a:rPr>
                <a:t>3.2 children</a:t>
              </a:r>
              <a:endParaRPr lang="en-US" sz="12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152400" y="1485900"/>
            <a:ext cx="60960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28</a:t>
            </a:r>
            <a:endParaRPr lang="en-US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8458200" y="3314700"/>
            <a:ext cx="609600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23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662501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AsOne/>
      </p:bldGraphic>
      <p:bldGraphic spid="11" grpId="0">
        <p:bldAsOne/>
      </p:bldGraphic>
      <p:bldGraphic spid="20" grpId="0">
        <p:bldAsOne/>
      </p:bldGraphic>
      <p:bldGraphic spid="3" grpId="0">
        <p:bldAsOne/>
      </p:bldGraphic>
      <p:bldP spid="12" grpId="0" animBg="1"/>
      <p:bldP spid="1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66700"/>
            <a:ext cx="8229600" cy="952500"/>
          </a:xfrm>
        </p:spPr>
        <p:txBody>
          <a:bodyPr>
            <a:noAutofit/>
          </a:bodyPr>
          <a:lstStyle/>
          <a:p>
            <a:pPr algn="l"/>
            <a:r>
              <a:rPr lang="en-US" sz="3200" dirty="0"/>
              <a:t>SRH Preferences and Behaviors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4959494" y="1257300"/>
            <a:ext cx="4040188" cy="533135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What proportion of our clients are switching to LAPM?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>
          <a:xfrm>
            <a:off x="304800" y="1333500"/>
            <a:ext cx="4041775" cy="533135"/>
          </a:xfrm>
        </p:spPr>
        <p:txBody>
          <a:bodyPr>
            <a:noAutofit/>
          </a:bodyPr>
          <a:lstStyle/>
          <a:p>
            <a:r>
              <a:rPr lang="en-US" sz="1700" dirty="0"/>
              <a:t>What proportion of our clients are Adopters? 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5126477" y="1943100"/>
            <a:ext cx="3331723" cy="3259424"/>
            <a:chOff x="5430078" y="1790700"/>
            <a:chExt cx="3637722" cy="3932162"/>
          </a:xfrm>
        </p:grpSpPr>
        <p:graphicFrame>
          <p:nvGraphicFramePr>
            <p:cNvPr id="5" name="Chart 4"/>
            <p:cNvGraphicFramePr/>
            <p:nvPr>
              <p:extLst>
                <p:ext uri="{D42A27DB-BD31-4B8C-83A1-F6EECF244321}">
                  <p14:modId xmlns:p14="http://schemas.microsoft.com/office/powerpoint/2010/main" val="9408800"/>
                </p:ext>
              </p:extLst>
            </p:nvPr>
          </p:nvGraphicFramePr>
          <p:xfrm>
            <a:off x="5562600" y="1790700"/>
            <a:ext cx="1981200" cy="18288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graphicFrame>
          <p:nvGraphicFramePr>
            <p:cNvPr id="10" name="Chart 9"/>
            <p:cNvGraphicFramePr/>
            <p:nvPr>
              <p:extLst>
                <p:ext uri="{D42A27DB-BD31-4B8C-83A1-F6EECF244321}">
                  <p14:modId xmlns:p14="http://schemas.microsoft.com/office/powerpoint/2010/main" val="147041690"/>
                </p:ext>
              </p:extLst>
            </p:nvPr>
          </p:nvGraphicFramePr>
          <p:xfrm>
            <a:off x="7086600" y="2857500"/>
            <a:ext cx="1981200" cy="18288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graphicFrame>
          <p:nvGraphicFramePr>
            <p:cNvPr id="11" name="Chart 10"/>
            <p:cNvGraphicFramePr/>
            <p:nvPr>
              <p:extLst>
                <p:ext uri="{D42A27DB-BD31-4B8C-83A1-F6EECF244321}">
                  <p14:modId xmlns:p14="http://schemas.microsoft.com/office/powerpoint/2010/main" val="413172297"/>
                </p:ext>
              </p:extLst>
            </p:nvPr>
          </p:nvGraphicFramePr>
          <p:xfrm>
            <a:off x="5430078" y="3894062"/>
            <a:ext cx="1981200" cy="18288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</p:grpSp>
      <p:graphicFrame>
        <p:nvGraphicFramePr>
          <p:cNvPr id="14" name="Chart 13"/>
          <p:cNvGraphicFramePr/>
          <p:nvPr>
            <p:extLst>
              <p:ext uri="{D42A27DB-BD31-4B8C-83A1-F6EECF244321}">
                <p14:modId xmlns:p14="http://schemas.microsoft.com/office/powerpoint/2010/main" val="687420630"/>
              </p:ext>
            </p:extLst>
          </p:nvPr>
        </p:nvGraphicFramePr>
        <p:xfrm>
          <a:off x="381000" y="2095500"/>
          <a:ext cx="4267200" cy="2971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pSp>
        <p:nvGrpSpPr>
          <p:cNvPr id="12" name="Group 11"/>
          <p:cNvGrpSpPr/>
          <p:nvPr/>
        </p:nvGrpSpPr>
        <p:grpSpPr>
          <a:xfrm>
            <a:off x="0" y="5219705"/>
            <a:ext cx="9144000" cy="506226"/>
            <a:chOff x="0" y="5009580"/>
            <a:chExt cx="9144000" cy="787499"/>
          </a:xfrm>
        </p:grpSpPr>
        <p:sp>
          <p:nvSpPr>
            <p:cNvPr id="13" name="Rectangle 12"/>
            <p:cNvSpPr/>
            <p:nvPr/>
          </p:nvSpPr>
          <p:spPr>
            <a:xfrm>
              <a:off x="0" y="5022133"/>
              <a:ext cx="9144000" cy="692867"/>
            </a:xfrm>
            <a:prstGeom prst="rect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70" y="5027578"/>
              <a:ext cx="1085153" cy="6874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6" name="TextBox 15"/>
            <p:cNvSpPr txBox="1"/>
            <p:nvPr/>
          </p:nvSpPr>
          <p:spPr>
            <a:xfrm>
              <a:off x="1088712" y="5068129"/>
              <a:ext cx="1952377" cy="7181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solidFill>
                    <a:schemeClr val="bg1"/>
                  </a:solidFill>
                </a:rPr>
                <a:t>26 yrs. old women with </a:t>
              </a:r>
            </a:p>
            <a:p>
              <a:r>
                <a:rPr lang="en-US" sz="1200" b="1" dirty="0" smtClean="0">
                  <a:solidFill>
                    <a:schemeClr val="bg1"/>
                  </a:solidFill>
                </a:rPr>
                <a:t>3 children</a:t>
              </a:r>
              <a:endParaRPr lang="en-US" sz="1200" b="1" dirty="0">
                <a:solidFill>
                  <a:schemeClr val="bg1"/>
                </a:solidFill>
              </a:endParaRPr>
            </a:p>
          </p:txBody>
        </p:sp>
        <p:pic>
          <p:nvPicPr>
            <p:cNvPr id="17" name="Picture 4" descr="Image result for color of uttar pradesh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96000" y="5009580"/>
              <a:ext cx="1181100" cy="7018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TextBox 17"/>
            <p:cNvSpPr txBox="1"/>
            <p:nvPr/>
          </p:nvSpPr>
          <p:spPr>
            <a:xfrm>
              <a:off x="7277100" y="5078900"/>
              <a:ext cx="1866900" cy="7181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solidFill>
                    <a:schemeClr val="bg1"/>
                  </a:solidFill>
                </a:rPr>
                <a:t>30 yrs. old women with </a:t>
              </a:r>
            </a:p>
            <a:p>
              <a:r>
                <a:rPr lang="en-US" sz="1200" b="1" dirty="0" smtClean="0">
                  <a:solidFill>
                    <a:schemeClr val="bg1"/>
                  </a:solidFill>
                </a:rPr>
                <a:t>3 .6 children</a:t>
              </a:r>
              <a:endParaRPr lang="en-US" sz="1200" b="1" dirty="0">
                <a:solidFill>
                  <a:schemeClr val="bg1"/>
                </a:solidFill>
              </a:endParaRPr>
            </a:p>
          </p:txBody>
        </p:sp>
        <p:pic>
          <p:nvPicPr>
            <p:cNvPr id="19" name="Picture 6" descr="Related image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19112" y="5022132"/>
              <a:ext cx="1143288" cy="7084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TextBox 19"/>
            <p:cNvSpPr txBox="1"/>
            <p:nvPr/>
          </p:nvSpPr>
          <p:spPr>
            <a:xfrm>
              <a:off x="3991223" y="5051639"/>
              <a:ext cx="1952377" cy="7181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solidFill>
                    <a:schemeClr val="bg1"/>
                  </a:solidFill>
                </a:rPr>
                <a:t>28 yrs. old women with </a:t>
              </a:r>
            </a:p>
            <a:p>
              <a:r>
                <a:rPr lang="en-US" sz="1200" b="1" dirty="0" smtClean="0">
                  <a:solidFill>
                    <a:schemeClr val="bg1"/>
                  </a:solidFill>
                </a:rPr>
                <a:t>3.2 children</a:t>
              </a:r>
              <a:endParaRPr lang="en-US" sz="12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7000875" y="4533900"/>
            <a:ext cx="552450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17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110581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8" grpId="0" build="p"/>
      <p:bldGraphic spid="14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smtClean="0"/>
              <a:t>Quality of Care and FP </a:t>
            </a:r>
            <a:r>
              <a:rPr lang="en-US" sz="3200" dirty="0" err="1" smtClean="0"/>
              <a:t>Counselling</a:t>
            </a:r>
            <a:endParaRPr lang="en-US" sz="3200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411861203"/>
              </p:ext>
            </p:extLst>
          </p:nvPr>
        </p:nvGraphicFramePr>
        <p:xfrm>
          <a:off x="152400" y="1812925"/>
          <a:ext cx="4344988" cy="3635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ontent Placeholder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3585376555"/>
              </p:ext>
            </p:extLst>
          </p:nvPr>
        </p:nvGraphicFramePr>
        <p:xfrm>
          <a:off x="4495801" y="1668781"/>
          <a:ext cx="4495800" cy="3417259"/>
        </p:xfrm>
        <a:graphic>
          <a:graphicData uri="http://schemas.openxmlformats.org/drawingml/2006/table">
            <a:tbl>
              <a:tblPr firstRow="1">
                <a:tableStyleId>{F5AB1C69-6EDB-4FF4-983F-18BD219EF322}</a:tableStyleId>
              </a:tblPr>
              <a:tblGrid>
                <a:gridCol w="2362199"/>
                <a:gridCol w="685800"/>
                <a:gridCol w="685800"/>
                <a:gridCol w="762001"/>
              </a:tblGrid>
              <a:tr h="35051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Parameters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UP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Bihar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RJ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6704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Counselled on side effects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FF0000"/>
                          </a:solidFill>
                        </a:rPr>
                        <a:t>71.2</a:t>
                      </a:r>
                      <a:endParaRPr lang="en-US" sz="14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97.9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93.2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6704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Instruction of follow up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FF0000"/>
                          </a:solidFill>
                        </a:rPr>
                        <a:t>67</a:t>
                      </a:r>
                      <a:endParaRPr lang="en-US" sz="14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89.2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91.5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6704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Comfortable asking</a:t>
                      </a:r>
                      <a:r>
                        <a:rPr lang="en-US" sz="1400" baseline="0" dirty="0" smtClean="0"/>
                        <a:t> questions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69.4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95.8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88.5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6704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Avg. number of methods counselled</a:t>
                      </a:r>
                    </a:p>
                    <a:p>
                      <a:pPr algn="ctr"/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FF0000"/>
                          </a:solidFill>
                        </a:rPr>
                        <a:t>1.4</a:t>
                      </a:r>
                      <a:endParaRPr lang="en-US" sz="14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4.76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4.14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6704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Information overload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26.4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28.7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27.8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6704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Information right dose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57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FF0000"/>
                          </a:solidFill>
                        </a:rPr>
                        <a:t>35</a:t>
                      </a:r>
                      <a:endParaRPr lang="en-US" sz="14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57.7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76555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Communications and access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390393941"/>
              </p:ext>
            </p:extLst>
          </p:nvPr>
        </p:nvGraphicFramePr>
        <p:xfrm>
          <a:off x="304800" y="1485900"/>
          <a:ext cx="4114800" cy="3619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ontent Placeholder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1204016475"/>
              </p:ext>
            </p:extLst>
          </p:nvPr>
        </p:nvGraphicFramePr>
        <p:xfrm>
          <a:off x="4645025" y="1812925"/>
          <a:ext cx="4041775" cy="32924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333491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1103</TotalTime>
  <Words>602</Words>
  <Application>Microsoft Office PowerPoint</Application>
  <PresentationFormat>On-screen Show (16:10)</PresentationFormat>
  <Paragraphs>174</Paragraphs>
  <Slides>11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Client Exit Survey 2016 – Preliminary findings</vt:lpstr>
      <vt:lpstr>Objectives</vt:lpstr>
      <vt:lpstr>Study Details</vt:lpstr>
      <vt:lpstr>Sample Covered</vt:lpstr>
      <vt:lpstr>Overall High Impact Clients</vt:lpstr>
      <vt:lpstr>Who are our clients</vt:lpstr>
      <vt:lpstr>SRH Preferences and Behaviors</vt:lpstr>
      <vt:lpstr>Quality of Care and FP Counselling</vt:lpstr>
      <vt:lpstr>Communications and access</vt:lpstr>
      <vt:lpstr>Public sector support</vt:lpstr>
      <vt:lpstr>Suggestions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Anupam Shukla</dc:creator>
  <cp:lastModifiedBy>Prerna Puri</cp:lastModifiedBy>
  <cp:revision>29</cp:revision>
  <dcterms:created xsi:type="dcterms:W3CDTF">2017-04-10T15:32:58Z</dcterms:created>
  <dcterms:modified xsi:type="dcterms:W3CDTF">2018-03-12T06:35:51Z</dcterms:modified>
</cp:coreProperties>
</file>